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handoutMasterIdLst>
    <p:handoutMasterId r:id="rId55"/>
  </p:handoutMasterIdLst>
  <p:sldIdLst>
    <p:sldId id="263" r:id="rId2"/>
    <p:sldId id="314" r:id="rId3"/>
    <p:sldId id="267" r:id="rId4"/>
    <p:sldId id="283" r:id="rId5"/>
    <p:sldId id="284" r:id="rId6"/>
    <p:sldId id="285" r:id="rId7"/>
    <p:sldId id="286" r:id="rId8"/>
    <p:sldId id="287" r:id="rId9"/>
    <p:sldId id="310" r:id="rId10"/>
    <p:sldId id="288" r:id="rId11"/>
    <p:sldId id="292" r:id="rId12"/>
    <p:sldId id="277" r:id="rId13"/>
    <p:sldId id="258" r:id="rId14"/>
    <p:sldId id="289" r:id="rId15"/>
    <p:sldId id="303" r:id="rId16"/>
    <p:sldId id="298" r:id="rId17"/>
    <p:sldId id="296" r:id="rId18"/>
    <p:sldId id="297" r:id="rId19"/>
    <p:sldId id="293" r:id="rId20"/>
    <p:sldId id="294" r:id="rId21"/>
    <p:sldId id="295" r:id="rId22"/>
    <p:sldId id="299" r:id="rId23"/>
    <p:sldId id="300" r:id="rId24"/>
    <p:sldId id="270" r:id="rId25"/>
    <p:sldId id="327" r:id="rId26"/>
    <p:sldId id="291" r:id="rId27"/>
    <p:sldId id="323" r:id="rId28"/>
    <p:sldId id="290" r:id="rId29"/>
    <p:sldId id="308" r:id="rId30"/>
    <p:sldId id="311" r:id="rId31"/>
    <p:sldId id="326" r:id="rId32"/>
    <p:sldId id="317" r:id="rId33"/>
    <p:sldId id="309" r:id="rId34"/>
    <p:sldId id="306" r:id="rId35"/>
    <p:sldId id="307" r:id="rId36"/>
    <p:sldId id="305" r:id="rId37"/>
    <p:sldId id="280" r:id="rId38"/>
    <p:sldId id="269" r:id="rId39"/>
    <p:sldId id="313" r:id="rId40"/>
    <p:sldId id="301" r:id="rId41"/>
    <p:sldId id="302" r:id="rId42"/>
    <p:sldId id="315" r:id="rId43"/>
    <p:sldId id="281" r:id="rId44"/>
    <p:sldId id="316" r:id="rId45"/>
    <p:sldId id="324" r:id="rId46"/>
    <p:sldId id="320" r:id="rId47"/>
    <p:sldId id="319" r:id="rId48"/>
    <p:sldId id="322" r:id="rId49"/>
    <p:sldId id="318" r:id="rId50"/>
    <p:sldId id="325" r:id="rId51"/>
    <p:sldId id="259" r:id="rId52"/>
    <p:sldId id="321" r:id="rId53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1" id="{E3D13A41-2FB4-7E49-BC42-1FD5423F3F89}">
          <p14:sldIdLst>
            <p14:sldId id="263"/>
            <p14:sldId id="314"/>
            <p14:sldId id="267"/>
            <p14:sldId id="283"/>
            <p14:sldId id="284"/>
            <p14:sldId id="285"/>
            <p14:sldId id="286"/>
            <p14:sldId id="287"/>
            <p14:sldId id="310"/>
            <p14:sldId id="288"/>
            <p14:sldId id="292"/>
            <p14:sldId id="277"/>
            <p14:sldId id="258"/>
            <p14:sldId id="289"/>
            <p14:sldId id="303"/>
            <p14:sldId id="298"/>
            <p14:sldId id="296"/>
            <p14:sldId id="297"/>
            <p14:sldId id="293"/>
            <p14:sldId id="294"/>
            <p14:sldId id="295"/>
            <p14:sldId id="299"/>
            <p14:sldId id="300"/>
            <p14:sldId id="270"/>
            <p14:sldId id="327"/>
            <p14:sldId id="291"/>
            <p14:sldId id="323"/>
            <p14:sldId id="290"/>
            <p14:sldId id="308"/>
            <p14:sldId id="311"/>
            <p14:sldId id="326"/>
            <p14:sldId id="317"/>
            <p14:sldId id="309"/>
            <p14:sldId id="306"/>
            <p14:sldId id="307"/>
            <p14:sldId id="305"/>
            <p14:sldId id="280"/>
            <p14:sldId id="269"/>
            <p14:sldId id="313"/>
            <p14:sldId id="301"/>
            <p14:sldId id="302"/>
            <p14:sldId id="315"/>
            <p14:sldId id="281"/>
            <p14:sldId id="316"/>
            <p14:sldId id="324"/>
            <p14:sldId id="320"/>
            <p14:sldId id="319"/>
            <p14:sldId id="322"/>
            <p14:sldId id="318"/>
            <p14:sldId id="325"/>
            <p14:sldId id="259"/>
            <p14:sldId id="32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599">
          <p15:clr>
            <a:srgbClr val="A4A3A4"/>
          </p15:clr>
        </p15:guide>
        <p15:guide id="2" pos="290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F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440" autoAdjust="0"/>
  </p:normalViewPr>
  <p:slideViewPr>
    <p:cSldViewPr snapToGrid="0" snapToObjects="1" showGuides="1">
      <p:cViewPr varScale="1">
        <p:scale>
          <a:sx n="95" d="100"/>
          <a:sy n="95" d="100"/>
        </p:scale>
        <p:origin x="1075" y="77"/>
      </p:cViewPr>
      <p:guideLst>
        <p:guide orient="horz" pos="3599"/>
        <p:guide pos="29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BA771F-C27E-414A-AD93-1227D4FC57B8}" type="datetime1">
              <a:rPr lang="sv-SE" smtClean="0"/>
              <a:pPr/>
              <a:t>2017-09-25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5C11FE-0F59-4E4C-9E02-B28DA99CD510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403274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2.png>
</file>

<file path=ppt/media/image18.png>
</file>

<file path=ppt/media/image19.png>
</file>

<file path=ppt/media/image2.png>
</file>

<file path=ppt/media/image20.jpg>
</file>

<file path=ppt/media/image22.jpeg>
</file>

<file path=ppt/media/image28.jp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4.png>
</file>

<file path=ppt/media/image42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C327C5-9321-A146-8259-69E346E0E72F}" type="datetime1">
              <a:rPr lang="sv-SE" smtClean="0"/>
              <a:pPr/>
              <a:t>2017-09-25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F7E119-AC32-7C43-92C9-3405515D8931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02226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7E119-AC32-7C43-92C9-3405515D8931}" type="slidenum">
              <a:rPr lang="sv-SE" smtClean="0"/>
              <a:pPr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28576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Also</a:t>
            </a:r>
            <a:r>
              <a:rPr lang="hu-HU" dirty="0"/>
              <a:t>:</a:t>
            </a:r>
          </a:p>
          <a:p>
            <a:endParaRPr lang="hu-HU" dirty="0"/>
          </a:p>
          <a:p>
            <a:r>
              <a:rPr lang="hu-HU" dirty="0"/>
              <a:t>We</a:t>
            </a:r>
            <a:r>
              <a:rPr lang="hu-HU" baseline="0" dirty="0"/>
              <a:t> </a:t>
            </a:r>
            <a:r>
              <a:rPr lang="hu-HU" baseline="0" dirty="0" err="1"/>
              <a:t>have</a:t>
            </a:r>
            <a:r>
              <a:rPr lang="hu-HU" baseline="0" dirty="0"/>
              <a:t> </a:t>
            </a:r>
            <a:r>
              <a:rPr lang="hu-HU" baseline="0" dirty="0" err="1"/>
              <a:t>to</a:t>
            </a:r>
            <a:r>
              <a:rPr lang="hu-HU" baseline="0" dirty="0"/>
              <a:t> </a:t>
            </a:r>
            <a:r>
              <a:rPr lang="hu-HU" baseline="0" dirty="0" err="1"/>
              <a:t>differentiate</a:t>
            </a:r>
            <a:r>
              <a:rPr lang="hu-HU" baseline="0" dirty="0"/>
              <a:t> </a:t>
            </a:r>
            <a:r>
              <a:rPr lang="hu-HU" baseline="0" dirty="0" err="1"/>
              <a:t>between</a:t>
            </a:r>
            <a:r>
              <a:rPr lang="hu-HU" baseline="0" dirty="0"/>
              <a:t> </a:t>
            </a:r>
            <a:r>
              <a:rPr lang="hu-HU" baseline="0" dirty="0" err="1"/>
              <a:t>private</a:t>
            </a:r>
            <a:r>
              <a:rPr lang="hu-HU" baseline="0" dirty="0"/>
              <a:t> </a:t>
            </a:r>
            <a:r>
              <a:rPr lang="hu-HU" baseline="0" dirty="0" err="1"/>
              <a:t>data</a:t>
            </a:r>
            <a:r>
              <a:rPr lang="hu-HU" baseline="0" dirty="0"/>
              <a:t> and </a:t>
            </a:r>
            <a:r>
              <a:rPr lang="hu-HU" baseline="0" dirty="0" err="1"/>
              <a:t>that</a:t>
            </a:r>
            <a:r>
              <a:rPr lang="hu-HU" baseline="0" dirty="0"/>
              <a:t> of </a:t>
            </a:r>
            <a:r>
              <a:rPr lang="hu-HU" baseline="0" dirty="0" err="1"/>
              <a:t>public</a:t>
            </a:r>
            <a:r>
              <a:rPr lang="hu-HU" baseline="0" dirty="0"/>
              <a:t> interest.</a:t>
            </a:r>
          </a:p>
          <a:p>
            <a:r>
              <a:rPr lang="hu-HU" baseline="0" dirty="0"/>
              <a:t>We </a:t>
            </a:r>
            <a:r>
              <a:rPr lang="hu-HU" baseline="0" dirty="0" err="1"/>
              <a:t>have</a:t>
            </a:r>
            <a:r>
              <a:rPr lang="hu-HU" baseline="0" dirty="0"/>
              <a:t> </a:t>
            </a:r>
            <a:r>
              <a:rPr lang="hu-HU" baseline="0" dirty="0" err="1"/>
              <a:t>to</a:t>
            </a:r>
            <a:r>
              <a:rPr lang="hu-HU" baseline="0" dirty="0"/>
              <a:t> </a:t>
            </a:r>
            <a:r>
              <a:rPr lang="hu-HU" baseline="0" dirty="0" err="1"/>
              <a:t>protect</a:t>
            </a:r>
            <a:r>
              <a:rPr lang="hu-HU" baseline="0" dirty="0"/>
              <a:t> </a:t>
            </a:r>
            <a:r>
              <a:rPr lang="hu-HU" baseline="0" dirty="0" err="1"/>
              <a:t>the</a:t>
            </a:r>
            <a:r>
              <a:rPr lang="hu-HU" baseline="0" dirty="0"/>
              <a:t> </a:t>
            </a:r>
            <a:r>
              <a:rPr lang="hu-HU" baseline="0" dirty="0" err="1"/>
              <a:t>systems</a:t>
            </a:r>
            <a:r>
              <a:rPr lang="hu-HU" baseline="0" dirty="0"/>
              <a:t> </a:t>
            </a:r>
            <a:r>
              <a:rPr lang="hu-HU" baseline="0" dirty="0" err="1"/>
              <a:t>that</a:t>
            </a:r>
            <a:r>
              <a:rPr lang="hu-HU" baseline="0" dirty="0"/>
              <a:t> </a:t>
            </a:r>
            <a:r>
              <a:rPr lang="hu-HU" baseline="0" dirty="0" err="1"/>
              <a:t>provide</a:t>
            </a:r>
            <a:r>
              <a:rPr lang="hu-HU" baseline="0" dirty="0"/>
              <a:t> </a:t>
            </a:r>
            <a:r>
              <a:rPr lang="hu-HU" baseline="0" dirty="0" err="1"/>
              <a:t>such</a:t>
            </a:r>
            <a:r>
              <a:rPr lang="hu-HU" baseline="0" dirty="0"/>
              <a:t> </a:t>
            </a:r>
            <a:r>
              <a:rPr lang="hu-HU" baseline="0" dirty="0" err="1"/>
              <a:t>data</a:t>
            </a:r>
            <a:r>
              <a:rPr lang="hu-HU" baseline="0" dirty="0"/>
              <a:t> </a:t>
            </a:r>
            <a:r>
              <a:rPr lang="hu-HU" baseline="0" dirty="0" err="1"/>
              <a:t>approprietly</a:t>
            </a:r>
            <a:r>
              <a:rPr lang="hu-HU" baseline="0" dirty="0"/>
              <a:t>. </a:t>
            </a:r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7E119-AC32-7C43-92C9-3405515D8931}" type="slidenum">
              <a:rPr lang="sv-SE" smtClean="0"/>
              <a:pPr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617525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Introduction</a:t>
            </a:r>
            <a:r>
              <a:rPr lang="hu-HU" dirty="0"/>
              <a:t> and </a:t>
            </a:r>
            <a:r>
              <a:rPr lang="hu-HU" dirty="0" err="1"/>
              <a:t>goals</a:t>
            </a:r>
            <a:r>
              <a:rPr lang="hu-HU" dirty="0"/>
              <a:t> of AH</a:t>
            </a:r>
          </a:p>
          <a:p>
            <a:endParaRPr lang="hu-HU" dirty="0"/>
          </a:p>
          <a:p>
            <a:r>
              <a:rPr lang="hu-HU" dirty="0"/>
              <a:t>Local </a:t>
            </a:r>
            <a:r>
              <a:rPr lang="hu-HU" dirty="0" err="1"/>
              <a:t>Clouds</a:t>
            </a:r>
            <a:r>
              <a:rPr lang="hu-HU" dirty="0"/>
              <a:t> </a:t>
            </a:r>
            <a:r>
              <a:rPr lang="hu-HU" dirty="0" err="1"/>
              <a:t>work</a:t>
            </a:r>
            <a:r>
              <a:rPr lang="hu-HU" dirty="0"/>
              <a:t> in SOA.</a:t>
            </a:r>
          </a:p>
          <a:p>
            <a:endParaRPr lang="hu-HU" dirty="0"/>
          </a:p>
          <a:p>
            <a:r>
              <a:rPr lang="hu-HU" dirty="0" err="1"/>
              <a:t>There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mandatory</a:t>
            </a:r>
            <a:r>
              <a:rPr lang="hu-HU" dirty="0"/>
              <a:t> </a:t>
            </a:r>
            <a:r>
              <a:rPr lang="hu-HU" dirty="0" err="1"/>
              <a:t>core</a:t>
            </a:r>
            <a:r>
              <a:rPr lang="hu-HU" dirty="0"/>
              <a:t> </a:t>
            </a:r>
            <a:r>
              <a:rPr lang="hu-HU" dirty="0" err="1"/>
              <a:t>systems</a:t>
            </a:r>
            <a:r>
              <a:rPr lang="hu-HU" dirty="0"/>
              <a:t>,</a:t>
            </a:r>
            <a:r>
              <a:rPr lang="hu-HU" baseline="0" dirty="0"/>
              <a:t> </a:t>
            </a:r>
            <a:r>
              <a:rPr lang="hu-HU" baseline="0" dirty="0" err="1"/>
              <a:t>that</a:t>
            </a:r>
            <a:r>
              <a:rPr lang="hu-HU" baseline="0" dirty="0"/>
              <a:t> </a:t>
            </a:r>
            <a:r>
              <a:rPr lang="hu-HU" baseline="0" dirty="0" err="1"/>
              <a:t>offer</a:t>
            </a:r>
            <a:r>
              <a:rPr lang="hu-HU" baseline="0" dirty="0"/>
              <a:t> </a:t>
            </a:r>
            <a:r>
              <a:rPr lang="hu-HU" baseline="0" dirty="0" err="1"/>
              <a:t>basic</a:t>
            </a:r>
            <a:r>
              <a:rPr lang="hu-HU" baseline="0" dirty="0"/>
              <a:t> </a:t>
            </a:r>
            <a:r>
              <a:rPr lang="hu-HU" baseline="0" dirty="0" err="1"/>
              <a:t>governance</a:t>
            </a:r>
            <a:r>
              <a:rPr lang="hu-HU" baseline="0" dirty="0"/>
              <a:t>. </a:t>
            </a:r>
          </a:p>
          <a:p>
            <a:r>
              <a:rPr lang="hu-HU" baseline="0" dirty="0" err="1"/>
              <a:t>Authorization</a:t>
            </a:r>
            <a:r>
              <a:rPr lang="hu-HU" baseline="0" dirty="0"/>
              <a:t> </a:t>
            </a:r>
            <a:r>
              <a:rPr lang="hu-HU" baseline="0" dirty="0" err="1"/>
              <a:t>now</a:t>
            </a:r>
            <a:r>
              <a:rPr lang="hu-HU" baseline="0" dirty="0"/>
              <a:t> </a:t>
            </a:r>
            <a:r>
              <a:rPr lang="hu-HU" baseline="0" dirty="0" err="1"/>
              <a:t>bears</a:t>
            </a:r>
            <a:r>
              <a:rPr lang="hu-HU" baseline="0" dirty="0"/>
              <a:t> </a:t>
            </a:r>
            <a:r>
              <a:rPr lang="hu-HU" baseline="0" dirty="0" err="1"/>
              <a:t>two</a:t>
            </a:r>
            <a:r>
              <a:rPr lang="hu-HU" baseline="0" dirty="0"/>
              <a:t> </a:t>
            </a:r>
            <a:r>
              <a:rPr lang="hu-HU" baseline="0" dirty="0" err="1"/>
              <a:t>tasks</a:t>
            </a:r>
            <a:r>
              <a:rPr lang="hu-HU" baseline="0" dirty="0"/>
              <a:t>: </a:t>
            </a:r>
            <a:r>
              <a:rPr lang="hu-HU" baseline="0" dirty="0" err="1"/>
              <a:t>access</a:t>
            </a:r>
            <a:r>
              <a:rPr lang="hu-HU" baseline="0" dirty="0"/>
              <a:t> </a:t>
            </a:r>
            <a:r>
              <a:rPr lang="hu-HU" baseline="0" dirty="0" err="1"/>
              <a:t>control</a:t>
            </a:r>
            <a:r>
              <a:rPr lang="hu-HU" baseline="0" dirty="0"/>
              <a:t> </a:t>
            </a:r>
            <a:r>
              <a:rPr lang="hu-HU" baseline="0" dirty="0" err="1"/>
              <a:t>information</a:t>
            </a:r>
            <a:r>
              <a:rPr lang="hu-HU" baseline="0" dirty="0"/>
              <a:t>, </a:t>
            </a:r>
            <a:r>
              <a:rPr lang="hu-HU" baseline="0" dirty="0" err="1"/>
              <a:t>token</a:t>
            </a:r>
            <a:r>
              <a:rPr lang="hu-HU" baseline="0" dirty="0"/>
              <a:t> </a:t>
            </a:r>
            <a:r>
              <a:rPr lang="hu-HU" baseline="0" dirty="0" err="1"/>
              <a:t>gen</a:t>
            </a:r>
            <a:r>
              <a:rPr lang="hu-HU" baseline="0" dirty="0"/>
              <a:t>. </a:t>
            </a:r>
          </a:p>
          <a:p>
            <a:r>
              <a:rPr lang="hu-HU" baseline="0" dirty="0"/>
              <a:t>SR: </a:t>
            </a:r>
            <a:r>
              <a:rPr lang="hu-HU" baseline="0" dirty="0" err="1"/>
              <a:t>now</a:t>
            </a:r>
            <a:r>
              <a:rPr lang="hu-HU" baseline="0" dirty="0"/>
              <a:t> </a:t>
            </a:r>
            <a:r>
              <a:rPr lang="hu-HU" baseline="0" dirty="0" err="1"/>
              <a:t>capable</a:t>
            </a:r>
            <a:r>
              <a:rPr lang="hu-HU" baseline="0" dirty="0"/>
              <a:t> of </a:t>
            </a:r>
            <a:r>
              <a:rPr lang="hu-HU" baseline="0" dirty="0" err="1"/>
              <a:t>cleaning</a:t>
            </a:r>
            <a:r>
              <a:rPr lang="hu-HU" baseline="0" dirty="0"/>
              <a:t> </a:t>
            </a:r>
            <a:r>
              <a:rPr lang="hu-HU" baseline="0" dirty="0" err="1"/>
              <a:t>up</a:t>
            </a:r>
            <a:r>
              <a:rPr lang="hu-HU" baseline="0" dirty="0"/>
              <a:t> </a:t>
            </a:r>
            <a:r>
              <a:rPr lang="hu-HU" baseline="0" dirty="0" err="1"/>
              <a:t>the</a:t>
            </a:r>
            <a:r>
              <a:rPr lang="hu-HU" baseline="0" dirty="0"/>
              <a:t> </a:t>
            </a:r>
            <a:r>
              <a:rPr lang="hu-HU" baseline="0" dirty="0" err="1"/>
              <a:t>database</a:t>
            </a:r>
            <a:r>
              <a:rPr lang="hu-HU" baseline="0" dirty="0"/>
              <a:t>, </a:t>
            </a:r>
            <a:r>
              <a:rPr lang="hu-HU" baseline="0" dirty="0" err="1"/>
              <a:t>implements</a:t>
            </a:r>
            <a:r>
              <a:rPr lang="hu-HU" baseline="0" dirty="0"/>
              <a:t> service </a:t>
            </a:r>
            <a:r>
              <a:rPr lang="hu-HU" baseline="0" dirty="0" err="1"/>
              <a:t>metadata</a:t>
            </a:r>
            <a:r>
              <a:rPr lang="hu-HU" baseline="0" dirty="0"/>
              <a:t> </a:t>
            </a:r>
            <a:r>
              <a:rPr lang="hu-HU" baseline="0" dirty="0" err="1"/>
              <a:t>with</a:t>
            </a:r>
            <a:r>
              <a:rPr lang="hu-HU" baseline="0" dirty="0"/>
              <a:t> </a:t>
            </a:r>
            <a:r>
              <a:rPr lang="hu-HU" baseline="0" dirty="0" err="1"/>
              <a:t>every</a:t>
            </a:r>
            <a:r>
              <a:rPr lang="hu-HU" baseline="0" dirty="0"/>
              <a:t> </a:t>
            </a:r>
            <a:r>
              <a:rPr lang="hu-HU" baseline="0" dirty="0" err="1"/>
              <a:t>offering</a:t>
            </a:r>
            <a:r>
              <a:rPr lang="hu-HU" baseline="0" dirty="0"/>
              <a:t> </a:t>
            </a:r>
            <a:r>
              <a:rPr lang="hu-HU" baseline="0" dirty="0" err="1"/>
              <a:t>separately</a:t>
            </a:r>
            <a:r>
              <a:rPr lang="hu-HU" baseline="0" dirty="0"/>
              <a:t>. </a:t>
            </a:r>
          </a:p>
          <a:p>
            <a:r>
              <a:rPr lang="hu-HU" baseline="0" dirty="0" err="1"/>
              <a:t>Gatekeeper</a:t>
            </a:r>
            <a:r>
              <a:rPr lang="hu-HU" baseline="0" dirty="0"/>
              <a:t> has </a:t>
            </a:r>
            <a:r>
              <a:rPr lang="hu-HU" baseline="0" dirty="0" err="1"/>
              <a:t>two</a:t>
            </a:r>
            <a:r>
              <a:rPr lang="hu-HU" baseline="0" dirty="0"/>
              <a:t> </a:t>
            </a:r>
            <a:r>
              <a:rPr lang="hu-HU" baseline="0" dirty="0" err="1"/>
              <a:t>services</a:t>
            </a:r>
            <a:r>
              <a:rPr lang="hu-HU" baseline="0" dirty="0"/>
              <a:t>: GSD, ICN. </a:t>
            </a:r>
          </a:p>
          <a:p>
            <a:r>
              <a:rPr lang="hu-HU" baseline="0" dirty="0"/>
              <a:t>Network Manager </a:t>
            </a:r>
            <a:r>
              <a:rPr lang="hu-HU" baseline="0" dirty="0" err="1"/>
              <a:t>will</a:t>
            </a:r>
            <a:r>
              <a:rPr lang="hu-HU" baseline="0" dirty="0"/>
              <a:t> be </a:t>
            </a:r>
            <a:r>
              <a:rPr lang="hu-HU" baseline="0" dirty="0" err="1"/>
              <a:t>required</a:t>
            </a:r>
            <a:r>
              <a:rPr lang="hu-HU" baseline="0" dirty="0"/>
              <a:t> </a:t>
            </a:r>
            <a:r>
              <a:rPr lang="hu-HU" baseline="0" dirty="0" err="1"/>
              <a:t>to</a:t>
            </a:r>
            <a:r>
              <a:rPr lang="hu-HU" baseline="0" dirty="0"/>
              <a:t> </a:t>
            </a:r>
            <a:r>
              <a:rPr lang="hu-HU" baseline="0" dirty="0" err="1"/>
              <a:t>build</a:t>
            </a:r>
            <a:r>
              <a:rPr lang="hu-HU" baseline="0" dirty="0"/>
              <a:t> </a:t>
            </a:r>
            <a:r>
              <a:rPr lang="hu-HU" baseline="0" dirty="0" err="1"/>
              <a:t>up</a:t>
            </a:r>
            <a:r>
              <a:rPr lang="hu-HU" baseline="0" dirty="0"/>
              <a:t> </a:t>
            </a:r>
            <a:r>
              <a:rPr lang="hu-HU" baseline="0" dirty="0" err="1"/>
              <a:t>inter-cloud</a:t>
            </a:r>
            <a:r>
              <a:rPr lang="hu-HU" baseline="0" dirty="0"/>
              <a:t> </a:t>
            </a:r>
            <a:r>
              <a:rPr lang="hu-HU" baseline="0" dirty="0" err="1"/>
              <a:t>data</a:t>
            </a:r>
            <a:r>
              <a:rPr lang="hu-HU" baseline="0" dirty="0"/>
              <a:t> end-</a:t>
            </a:r>
            <a:r>
              <a:rPr lang="hu-HU" baseline="0" dirty="0" err="1"/>
              <a:t>to</a:t>
            </a:r>
            <a:r>
              <a:rPr lang="hu-HU" baseline="0" dirty="0"/>
              <a:t>-end </a:t>
            </a:r>
            <a:r>
              <a:rPr lang="hu-HU" baseline="0" dirty="0" err="1"/>
              <a:t>path</a:t>
            </a:r>
            <a:r>
              <a:rPr lang="hu-HU" baseline="0" dirty="0"/>
              <a:t>. </a:t>
            </a:r>
          </a:p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7E119-AC32-7C43-92C9-3405515D8931}" type="slidenum">
              <a:rPr lang="sv-SE" smtClean="0"/>
              <a:pPr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6806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legalapvetőbb</a:t>
            </a:r>
            <a:r>
              <a:rPr lang="hu-HU" baseline="0" dirty="0"/>
              <a:t> </a:t>
            </a:r>
            <a:r>
              <a:rPr lang="hu-HU" baseline="0" dirty="0" err="1"/>
              <a:t>orchesztrációs</a:t>
            </a:r>
            <a:r>
              <a:rPr lang="hu-HU" baseline="0" dirty="0"/>
              <a:t> módszer a legbutább rendszereknek az, hogyha felébrednek és megkérdezik mit kell csinálni. </a:t>
            </a:r>
          </a:p>
          <a:p>
            <a:endParaRPr lang="hu-HU" baseline="0" dirty="0"/>
          </a:p>
          <a:p>
            <a:r>
              <a:rPr lang="hu-HU" baseline="0" dirty="0"/>
              <a:t>Itt gondolhatunk arra, hogy az ábrán mutatott </a:t>
            </a:r>
          </a:p>
          <a:p>
            <a:endParaRPr lang="hu-HU" baseline="0" dirty="0"/>
          </a:p>
          <a:p>
            <a:r>
              <a:rPr lang="hu-HU" baseline="0" dirty="0"/>
              <a:t>Attól függően, hogy milyen képességekkel rendelkeznek az alkalmazási rendszerek (szenzorok </a:t>
            </a:r>
            <a:r>
              <a:rPr lang="hu-HU" baseline="0" dirty="0">
                <a:sym typeface="Wingdings" panose="05000000000000000000" pitchFamily="2" charset="2"/>
              </a:rPr>
              <a:t> okos eszközökig), különféle </a:t>
            </a:r>
            <a:r>
              <a:rPr lang="hu-HU" baseline="0" dirty="0" err="1">
                <a:sym typeface="Wingdings" panose="05000000000000000000" pitchFamily="2" charset="2"/>
              </a:rPr>
              <a:t>orchesztrálási</a:t>
            </a:r>
            <a:r>
              <a:rPr lang="hu-HU" baseline="0" dirty="0">
                <a:sym typeface="Wingdings" panose="05000000000000000000" pitchFamily="2" charset="2"/>
              </a:rPr>
              <a:t> módszereket kell alkalmaznunk. Azonban ezeket egy szolgáltatásba összegyúrva, ??.</a:t>
            </a:r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7E119-AC32-7C43-92C9-3405515D8931}" type="slidenum">
              <a:rPr lang="sv-SE" smtClean="0"/>
              <a:pPr/>
              <a:t>19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56724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It is </a:t>
            </a:r>
            <a:r>
              <a:rPr lang="hu-HU" dirty="0" err="1"/>
              <a:t>good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creating</a:t>
            </a:r>
            <a:r>
              <a:rPr lang="hu-HU" dirty="0"/>
              <a:t> </a:t>
            </a:r>
            <a:r>
              <a:rPr lang="hu-HU" dirty="0" err="1"/>
              <a:t>backups</a:t>
            </a:r>
            <a:r>
              <a:rPr lang="hu-HU" dirty="0"/>
              <a:t>, </a:t>
            </a:r>
            <a:r>
              <a:rPr lang="hu-HU" dirty="0" err="1"/>
              <a:t>if</a:t>
            </a:r>
            <a:r>
              <a:rPr lang="hu-HU" dirty="0"/>
              <a:t> a SP</a:t>
            </a:r>
            <a:r>
              <a:rPr lang="hu-HU" baseline="0" dirty="0"/>
              <a:t> </a:t>
            </a:r>
            <a:r>
              <a:rPr lang="hu-HU" baseline="0" dirty="0" err="1"/>
              <a:t>dies</a:t>
            </a:r>
            <a:r>
              <a:rPr lang="hu-HU" baseline="0" dirty="0"/>
              <a:t> </a:t>
            </a:r>
            <a:r>
              <a:rPr lang="hu-HU" baseline="0" dirty="0" err="1"/>
              <a:t>or</a:t>
            </a:r>
            <a:r>
              <a:rPr lang="hu-HU" baseline="0" dirty="0"/>
              <a:t> </a:t>
            </a:r>
            <a:r>
              <a:rPr lang="hu-HU" baseline="0" dirty="0" err="1"/>
              <a:t>not</a:t>
            </a:r>
            <a:r>
              <a:rPr lang="hu-HU" baseline="0" dirty="0"/>
              <a:t> </a:t>
            </a:r>
            <a:r>
              <a:rPr lang="hu-HU" baseline="0" dirty="0" err="1"/>
              <a:t>available</a:t>
            </a:r>
            <a:r>
              <a:rPr lang="hu-HU" baseline="0" dirty="0"/>
              <a:t> </a:t>
            </a:r>
            <a:r>
              <a:rPr lang="hu-HU" baseline="0" dirty="0" err="1"/>
              <a:t>anymore</a:t>
            </a:r>
            <a:r>
              <a:rPr lang="hu-HU" baseline="0" dirty="0"/>
              <a:t>. </a:t>
            </a:r>
            <a:r>
              <a:rPr lang="hu-HU" baseline="0" dirty="0" err="1"/>
              <a:t>Increases</a:t>
            </a:r>
            <a:r>
              <a:rPr lang="hu-HU" baseline="0" dirty="0"/>
              <a:t> </a:t>
            </a:r>
            <a:r>
              <a:rPr lang="hu-HU" baseline="0" dirty="0" err="1"/>
              <a:t>robustness</a:t>
            </a:r>
            <a:r>
              <a:rPr lang="hu-HU" baseline="0" dirty="0"/>
              <a:t>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7E119-AC32-7C43-92C9-3405515D8931}" type="slidenum">
              <a:rPr lang="sv-SE" smtClean="0"/>
              <a:pPr/>
              <a:t>20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64457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7E119-AC32-7C43-92C9-3405515D8931}" type="slidenum">
              <a:rPr lang="sv-SE" smtClean="0"/>
              <a:pPr/>
              <a:t>51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45231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rowhead firs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objekt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05"/>
            <a:ext cx="9129392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9890" y="1280403"/>
            <a:ext cx="7517808" cy="2690944"/>
          </a:xfrm>
          <a:prstGeom prst="rect">
            <a:avLst/>
          </a:prstGeom>
        </p:spPr>
        <p:txBody>
          <a:bodyPr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2223" y="206161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B98CBB09-16E9-0F49-B01A-46A60E721F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Platshållare för text 17"/>
          <p:cNvSpPr>
            <a:spLocks noGrp="1"/>
          </p:cNvSpPr>
          <p:nvPr>
            <p:ph type="body" sz="quarter" idx="10" hasCustomPrompt="1"/>
          </p:nvPr>
        </p:nvSpPr>
        <p:spPr>
          <a:xfrm>
            <a:off x="426599" y="4678427"/>
            <a:ext cx="4596289" cy="22968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rgbClr val="FFFFFF"/>
                </a:solidFill>
              </a:defRPr>
            </a:lvl1pPr>
            <a:lvl2pPr marL="0" indent="0"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buNone/>
              <a:defRPr sz="1000">
                <a:solidFill>
                  <a:srgbClr val="FFFFFF"/>
                </a:solidFill>
              </a:defRPr>
            </a:lvl3pPr>
            <a:lvl4pPr marL="1371600" indent="0">
              <a:buNone/>
              <a:defRPr sz="1200">
                <a:solidFill>
                  <a:srgbClr val="FFFFFF"/>
                </a:solidFill>
              </a:defRPr>
            </a:lvl4pPr>
            <a:lvl5pPr marL="1828800" indent="0">
              <a:buNone/>
              <a:defRPr sz="1200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 err="1"/>
              <a:t>Name</a:t>
            </a:r>
            <a:endParaRPr lang="sv-SE" dirty="0"/>
          </a:p>
        </p:txBody>
      </p:sp>
      <p:sp>
        <p:nvSpPr>
          <p:cNvPr id="19" name="textruta 18"/>
          <p:cNvSpPr txBox="1"/>
          <p:nvPr userDrawn="1"/>
        </p:nvSpPr>
        <p:spPr>
          <a:xfrm>
            <a:off x="431804" y="5168258"/>
            <a:ext cx="39666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800" dirty="0" err="1">
                <a:solidFill>
                  <a:srgbClr val="FFFFFF"/>
                </a:solidFill>
              </a:rPr>
              <a:t>www.arrowhead.eu</a:t>
            </a:r>
            <a:endParaRPr lang="sv-SE" sz="800" dirty="0">
              <a:solidFill>
                <a:srgbClr val="FFFFFF"/>
              </a:solidFill>
            </a:endParaRPr>
          </a:p>
        </p:txBody>
      </p:sp>
      <p:sp>
        <p:nvSpPr>
          <p:cNvPr id="23" name="Platshållare för text 17"/>
          <p:cNvSpPr>
            <a:spLocks noGrp="1"/>
          </p:cNvSpPr>
          <p:nvPr>
            <p:ph type="body" sz="quarter" idx="12" hasCustomPrompt="1"/>
          </p:nvPr>
        </p:nvSpPr>
        <p:spPr>
          <a:xfrm>
            <a:off x="426599" y="4918647"/>
            <a:ext cx="4596289" cy="171761"/>
          </a:xfrm>
          <a:prstGeom prst="rect">
            <a:avLst/>
          </a:prstGeom>
        </p:spPr>
        <p:txBody>
          <a:bodyPr vert="horz" tIns="0" bIns="0"/>
          <a:lstStyle>
            <a:lvl1pPr marL="0" indent="0">
              <a:buNone/>
              <a:defRPr sz="1000">
                <a:solidFill>
                  <a:srgbClr val="FFFFFF"/>
                </a:solidFill>
              </a:defRPr>
            </a:lvl1pPr>
            <a:lvl2pPr marL="0" indent="0"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buNone/>
              <a:defRPr sz="1000">
                <a:solidFill>
                  <a:srgbClr val="FFFFFF"/>
                </a:solidFill>
              </a:defRPr>
            </a:lvl3pPr>
            <a:lvl4pPr marL="1371600" indent="0">
              <a:buNone/>
              <a:defRPr sz="1200">
                <a:solidFill>
                  <a:srgbClr val="FFFFFF"/>
                </a:solidFill>
              </a:defRPr>
            </a:lvl4pPr>
            <a:lvl5pPr marL="1828800" indent="0">
              <a:buNone/>
              <a:defRPr sz="1200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24" name="Platshållare för text 17"/>
          <p:cNvSpPr>
            <a:spLocks noGrp="1"/>
          </p:cNvSpPr>
          <p:nvPr>
            <p:ph type="body" sz="quarter" idx="13" hasCustomPrompt="1"/>
          </p:nvPr>
        </p:nvSpPr>
        <p:spPr>
          <a:xfrm>
            <a:off x="428055" y="5090409"/>
            <a:ext cx="4594834" cy="150944"/>
          </a:xfrm>
          <a:prstGeom prst="rect">
            <a:avLst/>
          </a:prstGeom>
        </p:spPr>
        <p:txBody>
          <a:bodyPr vert="horz" tIns="0" bIns="0"/>
          <a:lstStyle>
            <a:lvl1pPr marL="0" indent="0">
              <a:spcBef>
                <a:spcPts val="0"/>
              </a:spcBef>
              <a:buNone/>
              <a:defRPr sz="800">
                <a:solidFill>
                  <a:srgbClr val="FFFFFF"/>
                </a:solidFill>
              </a:defRPr>
            </a:lvl1pPr>
            <a:lvl2pPr marL="0" indent="0"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buNone/>
              <a:defRPr sz="1000">
                <a:solidFill>
                  <a:srgbClr val="FFFFFF"/>
                </a:solidFill>
              </a:defRPr>
            </a:lvl3pPr>
            <a:lvl4pPr marL="1371600" indent="0">
              <a:buNone/>
              <a:defRPr sz="1200">
                <a:solidFill>
                  <a:srgbClr val="FFFFFF"/>
                </a:solidFill>
              </a:defRPr>
            </a:lvl4pPr>
            <a:lvl5pPr marL="1828800" indent="0">
              <a:buNone/>
              <a:defRPr sz="1200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/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2554091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rowhead 1 colum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799890" y="598566"/>
            <a:ext cx="7444935" cy="520492"/>
          </a:xfrm>
          <a:prstGeom prst="rect">
            <a:avLst/>
          </a:prstGeom>
        </p:spPr>
        <p:txBody>
          <a:bodyPr vert="horz"/>
          <a:lstStyle>
            <a:lvl1pPr algn="l">
              <a:defRPr sz="3600" baseline="0"/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10" hasCustomPrompt="1"/>
          </p:nvPr>
        </p:nvSpPr>
        <p:spPr>
          <a:xfrm>
            <a:off x="799890" y="1185152"/>
            <a:ext cx="7444935" cy="3853209"/>
          </a:xfrm>
          <a:prstGeom prst="rect">
            <a:avLst/>
          </a:prstGeom>
        </p:spPr>
        <p:txBody>
          <a:bodyPr vert="horz"/>
          <a:lstStyle>
            <a:lvl1pPr marL="268288" indent="-268288">
              <a:buFontTx/>
              <a:buNone/>
              <a:defRPr sz="2000"/>
            </a:lvl1pPr>
            <a:lvl2pPr marL="742950" indent="-285750">
              <a:buFont typeface="Arial"/>
              <a:buChar char="•"/>
              <a:defRPr sz="1800"/>
            </a:lvl2pPr>
            <a:lvl3pPr>
              <a:defRPr sz="1600"/>
            </a:lvl3pPr>
            <a:lvl4pPr marL="1600200" indent="-228600">
              <a:buFont typeface="Arial"/>
              <a:buChar char="•"/>
              <a:defRPr sz="1400"/>
            </a:lvl4pPr>
            <a:lvl5pPr marL="2057400" indent="-228600">
              <a:buFont typeface="Arial"/>
              <a:buChar char="•"/>
              <a:defRPr sz="1200" baseline="0"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edit</a:t>
            </a:r>
            <a:r>
              <a:rPr lang="sv-SE" dirty="0"/>
              <a:t> text</a:t>
            </a:r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  <p:sp>
        <p:nvSpPr>
          <p:cNvPr id="3" name="Platshållare för bild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5" name="textruta 4"/>
          <p:cNvSpPr txBox="1"/>
          <p:nvPr userDrawn="1"/>
        </p:nvSpPr>
        <p:spPr>
          <a:xfrm>
            <a:off x="374549" y="5168258"/>
            <a:ext cx="39666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800" dirty="0" err="1">
                <a:solidFill>
                  <a:schemeClr val="tx1"/>
                </a:solidFill>
              </a:rPr>
              <a:t>www.arrowhead.eu</a:t>
            </a:r>
            <a:endParaRPr lang="sv-SE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3198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rowhead 2 colum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ubrik 1"/>
          <p:cNvSpPr>
            <a:spLocks noGrp="1"/>
          </p:cNvSpPr>
          <p:nvPr>
            <p:ph type="title" hasCustomPrompt="1"/>
          </p:nvPr>
        </p:nvSpPr>
        <p:spPr>
          <a:xfrm>
            <a:off x="799890" y="598566"/>
            <a:ext cx="7444935" cy="520492"/>
          </a:xfrm>
          <a:prstGeom prst="rect">
            <a:avLst/>
          </a:prstGeom>
        </p:spPr>
        <p:txBody>
          <a:bodyPr vert="horz"/>
          <a:lstStyle>
            <a:lvl1pPr algn="l">
              <a:defRPr sz="3600"/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4" name="Platshållare för innehåll 5"/>
          <p:cNvSpPr>
            <a:spLocks noGrp="1"/>
          </p:cNvSpPr>
          <p:nvPr>
            <p:ph sz="quarter" idx="10" hasCustomPrompt="1"/>
          </p:nvPr>
        </p:nvSpPr>
        <p:spPr>
          <a:xfrm>
            <a:off x="799890" y="1185152"/>
            <a:ext cx="3645237" cy="3853209"/>
          </a:xfrm>
          <a:prstGeom prst="rect">
            <a:avLst/>
          </a:prstGeom>
        </p:spPr>
        <p:txBody>
          <a:bodyPr vert="horz"/>
          <a:lstStyle>
            <a:lvl1pPr marL="268288" indent="-268288">
              <a:buFont typeface="Arial" pitchFamily="34" charset="0"/>
              <a:buNone/>
              <a:defRPr sz="2000" baseline="0"/>
            </a:lvl1pPr>
            <a:lvl2pPr marL="742950" indent="-285750">
              <a:buFont typeface="Arial"/>
              <a:buChar char="•"/>
              <a:defRPr sz="1800"/>
            </a:lvl2pPr>
            <a:lvl3pPr>
              <a:defRPr sz="1600"/>
            </a:lvl3pPr>
            <a:lvl4pPr marL="1600200" indent="-228600">
              <a:buFont typeface="Arial"/>
              <a:buChar char="•"/>
              <a:defRPr sz="1400"/>
            </a:lvl4pPr>
            <a:lvl5pPr marL="2057400" indent="-228600">
              <a:buFont typeface="Arial"/>
              <a:buChar char="•"/>
              <a:defRPr sz="1200" baseline="0"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text</a:t>
            </a:r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  <p:sp>
        <p:nvSpPr>
          <p:cNvPr id="5" name="Platshållare för innehåll 5"/>
          <p:cNvSpPr>
            <a:spLocks noGrp="1"/>
          </p:cNvSpPr>
          <p:nvPr>
            <p:ph sz="quarter" idx="11" hasCustomPrompt="1"/>
          </p:nvPr>
        </p:nvSpPr>
        <p:spPr>
          <a:xfrm>
            <a:off x="4604793" y="1185152"/>
            <a:ext cx="3645237" cy="3853209"/>
          </a:xfrm>
          <a:prstGeom prst="rect">
            <a:avLst/>
          </a:prstGeom>
        </p:spPr>
        <p:txBody>
          <a:bodyPr vert="horz"/>
          <a:lstStyle>
            <a:lvl1pPr marL="268288" indent="-268288">
              <a:buFont typeface="Arial" pitchFamily="34" charset="0"/>
              <a:buNone/>
              <a:defRPr sz="2000" baseline="0"/>
            </a:lvl1pPr>
            <a:lvl2pPr marL="742950" indent="-285750">
              <a:buFont typeface="Arial"/>
              <a:buChar char="•"/>
              <a:defRPr sz="1800" baseline="0"/>
            </a:lvl2pPr>
            <a:lvl3pPr>
              <a:defRPr sz="1600"/>
            </a:lvl3pPr>
            <a:lvl4pPr marL="1600200" indent="-228600">
              <a:buFont typeface="Arial"/>
              <a:buChar char="•"/>
              <a:defRPr sz="1400"/>
            </a:lvl4pPr>
            <a:lvl5pPr marL="2057400" indent="-228600">
              <a:buFont typeface="Arial"/>
              <a:buChar char="•"/>
              <a:defRPr sz="1200"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text</a:t>
            </a:r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  <p:sp>
        <p:nvSpPr>
          <p:cNvPr id="2" name="Platshållare för bild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6" name="textruta 5"/>
          <p:cNvSpPr txBox="1"/>
          <p:nvPr userDrawn="1"/>
        </p:nvSpPr>
        <p:spPr>
          <a:xfrm>
            <a:off x="374549" y="5168258"/>
            <a:ext cx="39666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800" dirty="0" err="1">
                <a:solidFill>
                  <a:schemeClr val="tx1"/>
                </a:solidFill>
              </a:rPr>
              <a:t>www.arrowhead.eu</a:t>
            </a:r>
            <a:endParaRPr lang="sv-SE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9645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rowhead_2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arrowhead powerpointmall_NY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</p:spPr>
      </p:pic>
      <p:sp>
        <p:nvSpPr>
          <p:cNvPr id="3" name="Platshållare för bildnumm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6939B3E-C388-DC4F-B31A-4B360DF27421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5" name="textruta 4"/>
          <p:cNvSpPr txBox="1"/>
          <p:nvPr userDrawn="1"/>
        </p:nvSpPr>
        <p:spPr>
          <a:xfrm>
            <a:off x="374549" y="5168258"/>
            <a:ext cx="39666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800" dirty="0" err="1">
                <a:solidFill>
                  <a:srgbClr val="FFFFFF"/>
                </a:solidFill>
              </a:rPr>
              <a:t>www.arrowhead.eu</a:t>
            </a:r>
            <a:endParaRPr lang="sv-SE" sz="800" dirty="0">
              <a:solidFill>
                <a:srgbClr val="FFFFFF"/>
              </a:solidFill>
            </a:endParaRPr>
          </a:p>
        </p:txBody>
      </p:sp>
      <p:sp>
        <p:nvSpPr>
          <p:cNvPr id="6" name="Rubrik 1"/>
          <p:cNvSpPr>
            <a:spLocks noGrp="1"/>
          </p:cNvSpPr>
          <p:nvPr>
            <p:ph type="title" hasCustomPrompt="1"/>
          </p:nvPr>
        </p:nvSpPr>
        <p:spPr>
          <a:xfrm>
            <a:off x="799890" y="916071"/>
            <a:ext cx="7444935" cy="520492"/>
          </a:xfrm>
          <a:prstGeom prst="rect">
            <a:avLst/>
          </a:prstGeom>
        </p:spPr>
        <p:txBody>
          <a:bodyPr vert="horz"/>
          <a:lstStyle>
            <a:lvl1pPr algn="l">
              <a:defRPr sz="3600" baseline="0">
                <a:solidFill>
                  <a:srgbClr val="FFFFFF"/>
                </a:solidFill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7" name="Platshållare för innehåll 5"/>
          <p:cNvSpPr>
            <a:spLocks noGrp="1"/>
          </p:cNvSpPr>
          <p:nvPr>
            <p:ph sz="quarter" idx="11" hasCustomPrompt="1"/>
          </p:nvPr>
        </p:nvSpPr>
        <p:spPr>
          <a:xfrm>
            <a:off x="799890" y="1502657"/>
            <a:ext cx="7444935" cy="3853209"/>
          </a:xfrm>
          <a:prstGeom prst="rect">
            <a:avLst/>
          </a:prstGeom>
        </p:spPr>
        <p:txBody>
          <a:bodyPr vert="horz"/>
          <a:lstStyle>
            <a:lvl1pPr marL="268288" indent="-268288">
              <a:buFont typeface="Arial" pitchFamily="34" charset="0"/>
              <a:buNone/>
              <a:defRPr sz="2000">
                <a:solidFill>
                  <a:srgbClr val="FFFFFF"/>
                </a:solidFill>
              </a:defRPr>
            </a:lvl1pPr>
            <a:lvl2pPr marL="742950" indent="-285750">
              <a:buFont typeface="Arial"/>
              <a:buChar char="•"/>
              <a:defRPr sz="1800">
                <a:solidFill>
                  <a:srgbClr val="FFFFFF"/>
                </a:solidFill>
              </a:defRPr>
            </a:lvl2pPr>
            <a:lvl3pPr>
              <a:defRPr sz="1600">
                <a:solidFill>
                  <a:srgbClr val="FFFFFF"/>
                </a:solidFill>
              </a:defRPr>
            </a:lvl3pPr>
            <a:lvl4pPr marL="1600200" indent="-228600">
              <a:buFont typeface="Arial"/>
              <a:buChar char="•"/>
              <a:defRPr sz="1400">
                <a:solidFill>
                  <a:srgbClr val="FFFFFF"/>
                </a:solidFill>
              </a:defRPr>
            </a:lvl4pPr>
            <a:lvl5pPr marL="2057400" indent="-228600">
              <a:buFont typeface="Arial"/>
              <a:buChar char="•"/>
              <a:defRPr sz="1200" baseline="0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edit</a:t>
            </a:r>
            <a:r>
              <a:rPr lang="sv-SE" dirty="0"/>
              <a:t> text</a:t>
            </a:r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97501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rowhead_2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arrowhead powerpointmall_NY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</p:spPr>
      </p:pic>
      <p:sp>
        <p:nvSpPr>
          <p:cNvPr id="3" name="Platshållare för bildnumm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6939B3E-C388-DC4F-B31A-4B360DF27421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5" name="textruta 4"/>
          <p:cNvSpPr txBox="1"/>
          <p:nvPr userDrawn="1"/>
        </p:nvSpPr>
        <p:spPr>
          <a:xfrm>
            <a:off x="374549" y="5168258"/>
            <a:ext cx="39666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800" dirty="0" err="1">
                <a:solidFill>
                  <a:srgbClr val="FFFFFF"/>
                </a:solidFill>
              </a:rPr>
              <a:t>www.arrowhead.eu</a:t>
            </a:r>
            <a:endParaRPr lang="sv-SE" sz="800" dirty="0">
              <a:solidFill>
                <a:srgbClr val="FFFFFF"/>
              </a:solidFill>
            </a:endParaRPr>
          </a:p>
        </p:txBody>
      </p:sp>
      <p:sp>
        <p:nvSpPr>
          <p:cNvPr id="6" name="Rubrik 1"/>
          <p:cNvSpPr>
            <a:spLocks noGrp="1"/>
          </p:cNvSpPr>
          <p:nvPr>
            <p:ph type="title" hasCustomPrompt="1"/>
          </p:nvPr>
        </p:nvSpPr>
        <p:spPr>
          <a:xfrm>
            <a:off x="799890" y="916071"/>
            <a:ext cx="7444935" cy="520492"/>
          </a:xfrm>
          <a:prstGeom prst="rect">
            <a:avLst/>
          </a:prstGeom>
        </p:spPr>
        <p:txBody>
          <a:bodyPr vert="horz"/>
          <a:lstStyle>
            <a:lvl1pPr algn="l">
              <a:defRPr sz="3600" baseline="0">
                <a:solidFill>
                  <a:srgbClr val="FFFFFF"/>
                </a:solidFill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7" name="Platshållare för innehåll 5"/>
          <p:cNvSpPr>
            <a:spLocks noGrp="1"/>
          </p:cNvSpPr>
          <p:nvPr>
            <p:ph sz="quarter" idx="11" hasCustomPrompt="1"/>
          </p:nvPr>
        </p:nvSpPr>
        <p:spPr>
          <a:xfrm>
            <a:off x="799890" y="1502657"/>
            <a:ext cx="3645237" cy="3853209"/>
          </a:xfrm>
          <a:prstGeom prst="rect">
            <a:avLst/>
          </a:prstGeom>
        </p:spPr>
        <p:txBody>
          <a:bodyPr vert="horz"/>
          <a:lstStyle>
            <a:lvl1pPr marL="268288" indent="-268288">
              <a:buFont typeface="Arial" pitchFamily="34" charset="0"/>
              <a:buNone/>
              <a:defRPr sz="2000">
                <a:solidFill>
                  <a:srgbClr val="FFFFFF"/>
                </a:solidFill>
              </a:defRPr>
            </a:lvl1pPr>
            <a:lvl2pPr marL="742950" indent="-285750">
              <a:buFont typeface="Arial"/>
              <a:buChar char="•"/>
              <a:defRPr sz="1800">
                <a:solidFill>
                  <a:srgbClr val="FFFFFF"/>
                </a:solidFill>
              </a:defRPr>
            </a:lvl2pPr>
            <a:lvl3pPr>
              <a:defRPr sz="1600">
                <a:solidFill>
                  <a:srgbClr val="FFFFFF"/>
                </a:solidFill>
              </a:defRPr>
            </a:lvl3pPr>
            <a:lvl4pPr marL="1600200" indent="-228600">
              <a:buFont typeface="Arial"/>
              <a:buChar char="•"/>
              <a:defRPr sz="1400">
                <a:solidFill>
                  <a:srgbClr val="FFFFFF"/>
                </a:solidFill>
              </a:defRPr>
            </a:lvl4pPr>
            <a:lvl5pPr marL="2057400" indent="-228600">
              <a:buFont typeface="Arial"/>
              <a:buChar char="•"/>
              <a:defRPr sz="1200" baseline="0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edit</a:t>
            </a:r>
            <a:r>
              <a:rPr lang="sv-SE" dirty="0"/>
              <a:t> text</a:t>
            </a:r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  <p:sp>
        <p:nvSpPr>
          <p:cNvPr id="8" name="Platshållare för innehåll 5"/>
          <p:cNvSpPr>
            <a:spLocks noGrp="1"/>
          </p:cNvSpPr>
          <p:nvPr>
            <p:ph sz="quarter" idx="12" hasCustomPrompt="1"/>
          </p:nvPr>
        </p:nvSpPr>
        <p:spPr>
          <a:xfrm>
            <a:off x="4658534" y="1502657"/>
            <a:ext cx="3595581" cy="3853209"/>
          </a:xfrm>
          <a:prstGeom prst="rect">
            <a:avLst/>
          </a:prstGeom>
        </p:spPr>
        <p:txBody>
          <a:bodyPr vert="horz"/>
          <a:lstStyle>
            <a:lvl1pPr marL="268288" indent="-268288">
              <a:buFont typeface="Arial" pitchFamily="34" charset="0"/>
              <a:buNone/>
              <a:defRPr sz="2000">
                <a:solidFill>
                  <a:srgbClr val="FFFFFF"/>
                </a:solidFill>
              </a:defRPr>
            </a:lvl1pPr>
            <a:lvl2pPr marL="742950" indent="-285750">
              <a:buFont typeface="Arial"/>
              <a:buChar char="•"/>
              <a:defRPr sz="1800">
                <a:solidFill>
                  <a:srgbClr val="FFFFFF"/>
                </a:solidFill>
              </a:defRPr>
            </a:lvl2pPr>
            <a:lvl3pPr>
              <a:defRPr sz="1600">
                <a:solidFill>
                  <a:srgbClr val="FFFFFF"/>
                </a:solidFill>
              </a:defRPr>
            </a:lvl3pPr>
            <a:lvl4pPr marL="1600200" indent="-228600">
              <a:buFont typeface="Arial"/>
              <a:buChar char="•"/>
              <a:defRPr sz="1400">
                <a:solidFill>
                  <a:srgbClr val="FFFFFF"/>
                </a:solidFill>
              </a:defRPr>
            </a:lvl4pPr>
            <a:lvl5pPr marL="2057400" indent="-228600">
              <a:buFont typeface="Arial"/>
              <a:buChar char="•"/>
              <a:defRPr sz="1200" baseline="0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edit</a:t>
            </a:r>
            <a:r>
              <a:rPr lang="sv-SE" dirty="0"/>
              <a:t> text</a:t>
            </a:r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21769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rowhead_3 - 1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bildnumm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‹#›</a:t>
            </a:fld>
            <a:endParaRPr lang="sv-SE" dirty="0"/>
          </a:p>
        </p:txBody>
      </p:sp>
      <p:pic>
        <p:nvPicPr>
          <p:cNvPr id="4" name="Bildobjekt 3" descr="arrowhead powerpointmall_NYA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6292"/>
            <a:ext cx="9155418" cy="5731292"/>
          </a:xfrm>
          <a:prstGeom prst="rect">
            <a:avLst/>
          </a:prstGeom>
        </p:spPr>
      </p:pic>
      <p:sp>
        <p:nvSpPr>
          <p:cNvPr id="5" name="textruta 4"/>
          <p:cNvSpPr txBox="1"/>
          <p:nvPr userDrawn="1"/>
        </p:nvSpPr>
        <p:spPr>
          <a:xfrm>
            <a:off x="374549" y="5168258"/>
            <a:ext cx="39666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800" dirty="0" err="1">
                <a:solidFill>
                  <a:schemeClr val="tx1"/>
                </a:solidFill>
              </a:rPr>
              <a:t>www.arrowhead.eu</a:t>
            </a:r>
            <a:endParaRPr lang="sv-SE" sz="800" dirty="0">
              <a:solidFill>
                <a:schemeClr val="tx1"/>
              </a:solidFill>
            </a:endParaRPr>
          </a:p>
        </p:txBody>
      </p:sp>
      <p:sp>
        <p:nvSpPr>
          <p:cNvPr id="6" name="Rubrik 1"/>
          <p:cNvSpPr>
            <a:spLocks noGrp="1"/>
          </p:cNvSpPr>
          <p:nvPr>
            <p:ph type="title" hasCustomPrompt="1"/>
          </p:nvPr>
        </p:nvSpPr>
        <p:spPr>
          <a:xfrm>
            <a:off x="799890" y="916071"/>
            <a:ext cx="7444935" cy="520492"/>
          </a:xfrm>
          <a:prstGeom prst="rect">
            <a:avLst/>
          </a:prstGeom>
        </p:spPr>
        <p:txBody>
          <a:bodyPr vert="horz"/>
          <a:lstStyle>
            <a:lvl1pPr algn="l"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7" name="Platshållare för innehåll 5"/>
          <p:cNvSpPr>
            <a:spLocks noGrp="1"/>
          </p:cNvSpPr>
          <p:nvPr>
            <p:ph sz="quarter" idx="12" hasCustomPrompt="1"/>
          </p:nvPr>
        </p:nvSpPr>
        <p:spPr>
          <a:xfrm>
            <a:off x="799890" y="1502657"/>
            <a:ext cx="7444935" cy="3853209"/>
          </a:xfrm>
          <a:prstGeom prst="rect">
            <a:avLst/>
          </a:prstGeom>
        </p:spPr>
        <p:txBody>
          <a:bodyPr vert="horz"/>
          <a:lstStyle>
            <a:lvl1pPr marL="268288" indent="-268288">
              <a:buFont typeface="Arial" pitchFamily="34" charset="0"/>
              <a:buNone/>
              <a:defRPr sz="2000">
                <a:solidFill>
                  <a:srgbClr val="000000"/>
                </a:solidFill>
              </a:defRPr>
            </a:lvl1pPr>
            <a:lvl2pPr marL="742950" indent="-285750">
              <a:buFont typeface="Arial"/>
              <a:buChar char="•"/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 marL="1600200" indent="-228600">
              <a:buFont typeface="Arial"/>
              <a:buChar char="•"/>
              <a:defRPr sz="1400">
                <a:solidFill>
                  <a:srgbClr val="000000"/>
                </a:solidFill>
              </a:defRPr>
            </a:lvl4pPr>
            <a:lvl5pPr marL="2057400" indent="-228600">
              <a:buFont typeface="Arial"/>
              <a:buChar char="•"/>
              <a:defRPr sz="1200" baseline="0">
                <a:solidFill>
                  <a:srgbClr val="000000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text</a:t>
            </a:r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3598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owhead_3 2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bildnumm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‹#›</a:t>
            </a:fld>
            <a:endParaRPr lang="sv-SE" dirty="0"/>
          </a:p>
        </p:txBody>
      </p:sp>
      <p:pic>
        <p:nvPicPr>
          <p:cNvPr id="4" name="Bildobjekt 3" descr="arrowhead powerpointmall_NYA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6292"/>
            <a:ext cx="9155418" cy="5731292"/>
          </a:xfrm>
          <a:prstGeom prst="rect">
            <a:avLst/>
          </a:prstGeom>
        </p:spPr>
      </p:pic>
      <p:sp>
        <p:nvSpPr>
          <p:cNvPr id="5" name="textruta 4"/>
          <p:cNvSpPr txBox="1"/>
          <p:nvPr userDrawn="1"/>
        </p:nvSpPr>
        <p:spPr>
          <a:xfrm>
            <a:off x="374549" y="5168258"/>
            <a:ext cx="39666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800" dirty="0" err="1">
                <a:solidFill>
                  <a:schemeClr val="tx1"/>
                </a:solidFill>
              </a:rPr>
              <a:t>www.arrowhead.eu</a:t>
            </a:r>
            <a:endParaRPr lang="sv-SE" sz="800" dirty="0">
              <a:solidFill>
                <a:schemeClr val="tx1"/>
              </a:solidFill>
            </a:endParaRPr>
          </a:p>
        </p:txBody>
      </p:sp>
      <p:sp>
        <p:nvSpPr>
          <p:cNvPr id="6" name="Rubrik 1"/>
          <p:cNvSpPr>
            <a:spLocks noGrp="1"/>
          </p:cNvSpPr>
          <p:nvPr>
            <p:ph type="title" hasCustomPrompt="1"/>
          </p:nvPr>
        </p:nvSpPr>
        <p:spPr>
          <a:xfrm>
            <a:off x="799890" y="916071"/>
            <a:ext cx="7444935" cy="520492"/>
          </a:xfrm>
          <a:prstGeom prst="rect">
            <a:avLst/>
          </a:prstGeom>
        </p:spPr>
        <p:txBody>
          <a:bodyPr vert="horz"/>
          <a:lstStyle>
            <a:lvl1pPr algn="l"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8" name="Platshållare för innehåll 5"/>
          <p:cNvSpPr>
            <a:spLocks noGrp="1"/>
          </p:cNvSpPr>
          <p:nvPr>
            <p:ph sz="quarter" idx="12" hasCustomPrompt="1"/>
          </p:nvPr>
        </p:nvSpPr>
        <p:spPr>
          <a:xfrm>
            <a:off x="799890" y="1502657"/>
            <a:ext cx="3645237" cy="3853209"/>
          </a:xfrm>
          <a:prstGeom prst="rect">
            <a:avLst/>
          </a:prstGeom>
        </p:spPr>
        <p:txBody>
          <a:bodyPr vert="horz"/>
          <a:lstStyle>
            <a:lvl1pPr marL="268288" indent="-268288">
              <a:buFont typeface="Arial" pitchFamily="34" charset="0"/>
              <a:buNone/>
              <a:defRPr sz="2000">
                <a:solidFill>
                  <a:srgbClr val="000000"/>
                </a:solidFill>
              </a:defRPr>
            </a:lvl1pPr>
            <a:lvl2pPr marL="742950" indent="-285750">
              <a:buFont typeface="Arial"/>
              <a:buChar char="•"/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 marL="1600200" indent="-228600">
              <a:buFont typeface="Arial"/>
              <a:buChar char="•"/>
              <a:defRPr sz="1400">
                <a:solidFill>
                  <a:srgbClr val="000000"/>
                </a:solidFill>
              </a:defRPr>
            </a:lvl4pPr>
            <a:lvl5pPr marL="2057400" indent="-228600">
              <a:buFont typeface="Arial"/>
              <a:buChar char="•"/>
              <a:defRPr sz="1200" baseline="0">
                <a:solidFill>
                  <a:srgbClr val="000000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edit</a:t>
            </a:r>
            <a:r>
              <a:rPr lang="sv-SE" dirty="0"/>
              <a:t> text</a:t>
            </a:r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  <p:sp>
        <p:nvSpPr>
          <p:cNvPr id="9" name="Platshållare för innehåll 5"/>
          <p:cNvSpPr>
            <a:spLocks noGrp="1"/>
          </p:cNvSpPr>
          <p:nvPr>
            <p:ph sz="quarter" idx="13" hasCustomPrompt="1"/>
          </p:nvPr>
        </p:nvSpPr>
        <p:spPr>
          <a:xfrm>
            <a:off x="4658534" y="1502657"/>
            <a:ext cx="3595581" cy="3853209"/>
          </a:xfrm>
          <a:prstGeom prst="rect">
            <a:avLst/>
          </a:prstGeom>
        </p:spPr>
        <p:txBody>
          <a:bodyPr vert="horz"/>
          <a:lstStyle>
            <a:lvl1pPr marL="268288" indent="-268288">
              <a:buFont typeface="Arial" pitchFamily="34" charset="0"/>
              <a:buNone/>
              <a:defRPr sz="2000">
                <a:solidFill>
                  <a:srgbClr val="000000"/>
                </a:solidFill>
              </a:defRPr>
            </a:lvl1pPr>
            <a:lvl2pPr marL="742950" indent="-285750">
              <a:buFont typeface="Arial"/>
              <a:buChar char="•"/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 marL="1600200" indent="-228600">
              <a:buFont typeface="Arial"/>
              <a:buChar char="•"/>
              <a:defRPr sz="1400">
                <a:solidFill>
                  <a:srgbClr val="000000"/>
                </a:solidFill>
              </a:defRPr>
            </a:lvl4pPr>
            <a:lvl5pPr marL="2057400" indent="-228600">
              <a:buFont typeface="Arial"/>
              <a:buChar char="•"/>
              <a:defRPr sz="1200" baseline="0">
                <a:solidFill>
                  <a:srgbClr val="000000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edit</a:t>
            </a:r>
            <a:r>
              <a:rPr lang="sv-SE" dirty="0"/>
              <a:t> text</a:t>
            </a:r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846917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F59B8-2168-4291-AE65-7F129D65FFC1}" type="datetimeFigureOut">
              <a:rPr lang="hu-HU" smtClean="0"/>
              <a:t>2017. 09. 25.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A2D9E-EC3D-48B1-BCAF-FC20F7F6EEB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81160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6808249" y="160234"/>
            <a:ext cx="21336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39B3E-C388-DC4F-B31A-4B360DF27421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11215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3" r:id="rId7"/>
    <p:sldLayoutId id="2147483656" r:id="rId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image" Target="../media/image36.emf"/><Relationship Id="rId7" Type="http://schemas.openxmlformats.org/officeDocument/2006/relationships/image" Target="../media/image40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5" Type="http://schemas.openxmlformats.org/officeDocument/2006/relationships/image" Target="../media/image38.emf"/><Relationship Id="rId4" Type="http://schemas.openxmlformats.org/officeDocument/2006/relationships/image" Target="../media/image37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7" Type="http://schemas.openxmlformats.org/officeDocument/2006/relationships/image" Target="../media/image41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" y="1280403"/>
            <a:ext cx="8915822" cy="2690944"/>
          </a:xfrm>
        </p:spPr>
        <p:txBody>
          <a:bodyPr/>
          <a:lstStyle/>
          <a:p>
            <a:pPr algn="ctr"/>
            <a:r>
              <a:rPr lang="hu-HU" sz="3400" dirty="0"/>
              <a:t>Service </a:t>
            </a:r>
            <a:r>
              <a:rPr lang="hu-HU" sz="3400" dirty="0" err="1"/>
              <a:t>Orchestration</a:t>
            </a:r>
            <a:r>
              <a:rPr lang="hu-HU" sz="3400" dirty="0"/>
              <a:t>  in </a:t>
            </a:r>
            <a:r>
              <a:rPr lang="hu-HU" sz="3400" dirty="0" err="1"/>
              <a:t>Arrowhead</a:t>
            </a:r>
            <a:br>
              <a:rPr lang="hu-HU" sz="3400" dirty="0"/>
            </a:br>
            <a:r>
              <a:rPr lang="hu-HU" sz="3400" dirty="0"/>
              <a:t>-- G3.2 and </a:t>
            </a:r>
            <a:r>
              <a:rPr lang="hu-HU" sz="3400" dirty="0" err="1"/>
              <a:t>beyond</a:t>
            </a:r>
            <a:r>
              <a:rPr lang="hu-HU" sz="3400" dirty="0"/>
              <a:t> –</a:t>
            </a:r>
            <a:endParaRPr lang="sv-SE" dirty="0"/>
          </a:p>
        </p:txBody>
      </p:sp>
      <p:sp>
        <p:nvSpPr>
          <p:cNvPr id="5" name="Platshållare för text 3">
            <a:extLst>
              <a:ext uri="{FF2B5EF4-FFF2-40B4-BE49-F238E27FC236}">
                <a16:creationId xmlns:a16="http://schemas.microsoft.com/office/drawing/2014/main" id="{D996C86D-1849-45B1-A503-54C51C931003}"/>
              </a:ext>
            </a:extLst>
          </p:cNvPr>
          <p:cNvSpPr txBox="1">
            <a:spLocks/>
          </p:cNvSpPr>
          <p:nvPr/>
        </p:nvSpPr>
        <p:spPr>
          <a:xfrm>
            <a:off x="358650" y="3331900"/>
            <a:ext cx="3462804" cy="1763356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2000" dirty="0"/>
              <a:t>Csaba Hegedűs (hegeduscs@aitia.ai)</a:t>
            </a:r>
          </a:p>
          <a:p>
            <a:r>
              <a:rPr lang="hu-HU" sz="2000" dirty="0"/>
              <a:t>Pál Varga</a:t>
            </a:r>
          </a:p>
          <a:p>
            <a:endParaRPr lang="hu-HU" sz="2000" dirty="0"/>
          </a:p>
          <a:p>
            <a:endParaRPr lang="sv-SE" sz="2000" dirty="0"/>
          </a:p>
        </p:txBody>
      </p:sp>
      <p:sp>
        <p:nvSpPr>
          <p:cNvPr id="6" name="Platshållare för text 3">
            <a:extLst>
              <a:ext uri="{FF2B5EF4-FFF2-40B4-BE49-F238E27FC236}">
                <a16:creationId xmlns:a16="http://schemas.microsoft.com/office/drawing/2014/main" id="{C0D7F70C-F9CE-49DC-8F57-BDE9F6454DD0}"/>
              </a:ext>
            </a:extLst>
          </p:cNvPr>
          <p:cNvSpPr txBox="1">
            <a:spLocks/>
          </p:cNvSpPr>
          <p:nvPr/>
        </p:nvSpPr>
        <p:spPr>
          <a:xfrm>
            <a:off x="5390984" y="3235796"/>
            <a:ext cx="2464904" cy="1471102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2000" dirty="0"/>
              <a:t>AITIA Inc.</a:t>
            </a:r>
          </a:p>
          <a:p>
            <a:r>
              <a:rPr lang="hu-HU" sz="2000" dirty="0"/>
              <a:t>Budapest University of </a:t>
            </a:r>
            <a:r>
              <a:rPr lang="hu-HU" sz="2000" dirty="0" err="1"/>
              <a:t>Technology</a:t>
            </a:r>
            <a:endParaRPr lang="hu-HU" sz="2000" dirty="0"/>
          </a:p>
          <a:p>
            <a:endParaRPr lang="hu-HU" sz="2000" dirty="0"/>
          </a:p>
          <a:p>
            <a:endParaRPr lang="sv-SE" sz="2000" dirty="0"/>
          </a:p>
        </p:txBody>
      </p:sp>
      <p:sp>
        <p:nvSpPr>
          <p:cNvPr id="7" name="Szöveg helye 6">
            <a:extLst>
              <a:ext uri="{FF2B5EF4-FFF2-40B4-BE49-F238E27FC236}">
                <a16:creationId xmlns:a16="http://schemas.microsoft.com/office/drawing/2014/main" id="{9BC69CEC-2464-4867-8987-5D84764A93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93741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10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0" y="234212"/>
            <a:ext cx="8569666" cy="520492"/>
          </a:xfrm>
        </p:spPr>
        <p:txBody>
          <a:bodyPr/>
          <a:lstStyle/>
          <a:p>
            <a:r>
              <a:rPr lang="hu-HU" dirty="0" err="1"/>
              <a:t>Deployment</a:t>
            </a:r>
            <a:r>
              <a:rPr lang="hu-HU" dirty="0"/>
              <a:t> </a:t>
            </a:r>
            <a:r>
              <a:rPr lang="hu-HU" dirty="0" err="1"/>
              <a:t>environments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Framework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0" y="776184"/>
            <a:ext cx="8177855" cy="4301138"/>
          </a:xfrm>
        </p:spPr>
        <p:txBody>
          <a:bodyPr/>
          <a:lstStyle/>
          <a:p>
            <a:r>
              <a:rPr lang="hu-HU" sz="1600" dirty="0" err="1"/>
              <a:t>Based</a:t>
            </a:r>
            <a:r>
              <a:rPr lang="hu-HU" sz="1600" dirty="0"/>
              <a:t> </a:t>
            </a:r>
            <a:r>
              <a:rPr lang="hu-HU" sz="1600" dirty="0" err="1"/>
              <a:t>on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known</a:t>
            </a:r>
            <a:r>
              <a:rPr lang="hu-HU" sz="1600" dirty="0"/>
              <a:t> (project) </a:t>
            </a:r>
            <a:r>
              <a:rPr lang="hu-HU" sz="1600" dirty="0" err="1"/>
              <a:t>use</a:t>
            </a:r>
            <a:r>
              <a:rPr lang="hu-HU" sz="1600" dirty="0"/>
              <a:t> </a:t>
            </a:r>
            <a:r>
              <a:rPr lang="hu-HU" sz="1600" dirty="0" err="1"/>
              <a:t>cases</a:t>
            </a:r>
            <a:r>
              <a:rPr lang="hu-HU" sz="1600" dirty="0"/>
              <a:t>: (</a:t>
            </a:r>
            <a:r>
              <a:rPr lang="hu-HU" sz="1600" b="1" dirty="0" err="1"/>
              <a:t>sketch</a:t>
            </a:r>
            <a:r>
              <a:rPr lang="hu-HU" sz="16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hu-HU" sz="1600" dirty="0" err="1"/>
              <a:t>Production</a:t>
            </a:r>
            <a:r>
              <a:rPr lang="hu-HU" sz="1600" dirty="0"/>
              <a:t> </a:t>
            </a:r>
            <a:r>
              <a:rPr lang="hu-HU" sz="1600" dirty="0" err="1"/>
              <a:t>floor</a:t>
            </a:r>
            <a:r>
              <a:rPr lang="hu-HU" sz="1600" dirty="0"/>
              <a:t> </a:t>
            </a:r>
            <a:r>
              <a:rPr lang="hu-HU" sz="1600" dirty="0" err="1"/>
              <a:t>scenarios</a:t>
            </a:r>
            <a:r>
              <a:rPr lang="hu-HU" sz="1600" dirty="0"/>
              <a:t> (</a:t>
            </a:r>
            <a:r>
              <a:rPr lang="hu-HU" sz="1600" dirty="0" err="1"/>
              <a:t>factory</a:t>
            </a:r>
            <a:r>
              <a:rPr lang="hu-HU" sz="1600" dirty="0"/>
              <a:t> </a:t>
            </a:r>
            <a:r>
              <a:rPr lang="hu-HU" sz="1600" dirty="0" err="1"/>
              <a:t>automation</a:t>
            </a:r>
            <a:r>
              <a:rPr lang="hu-HU" sz="1600" dirty="0"/>
              <a:t>)</a:t>
            </a:r>
          </a:p>
          <a:p>
            <a:pPr marL="931862" lvl="1" indent="-457200"/>
            <a:r>
              <a:rPr lang="hu-HU" sz="1400" dirty="0"/>
              <a:t>Real-</a:t>
            </a:r>
            <a:r>
              <a:rPr lang="hu-HU" sz="1400" dirty="0" err="1"/>
              <a:t>time</a:t>
            </a:r>
            <a:r>
              <a:rPr lang="hu-HU" sz="1400" dirty="0"/>
              <a:t> </a:t>
            </a:r>
            <a:r>
              <a:rPr lang="hu-HU" sz="1400" dirty="0" err="1"/>
              <a:t>QoS</a:t>
            </a:r>
            <a:r>
              <a:rPr lang="hu-HU" sz="1400" dirty="0"/>
              <a:t>, etc.</a:t>
            </a:r>
          </a:p>
          <a:p>
            <a:pPr marL="457200" indent="-457200">
              <a:buFont typeface="+mj-lt"/>
              <a:buAutoNum type="arabicPeriod"/>
            </a:pPr>
            <a:r>
              <a:rPr lang="hu-HU" sz="1600" dirty="0" err="1"/>
              <a:t>Across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production</a:t>
            </a:r>
            <a:r>
              <a:rPr lang="hu-HU" sz="1600" dirty="0"/>
              <a:t> </a:t>
            </a:r>
            <a:r>
              <a:rPr lang="hu-HU" sz="1600" dirty="0" err="1"/>
              <a:t>chain</a:t>
            </a:r>
            <a:endParaRPr lang="hu-HU" sz="1600" dirty="0"/>
          </a:p>
          <a:p>
            <a:pPr marL="931862" lvl="1" indent="-457200"/>
            <a:r>
              <a:rPr lang="hu-HU" sz="1400" dirty="0" err="1"/>
              <a:t>Multiple</a:t>
            </a:r>
            <a:r>
              <a:rPr lang="hu-HU" sz="1400" dirty="0"/>
              <a:t> </a:t>
            </a:r>
            <a:r>
              <a:rPr lang="hu-HU" sz="1400" dirty="0" err="1"/>
              <a:t>vendors</a:t>
            </a:r>
            <a:r>
              <a:rPr lang="hu-HU" sz="1400" dirty="0"/>
              <a:t>, </a:t>
            </a:r>
            <a:r>
              <a:rPr lang="hu-HU" sz="1400" dirty="0" err="1"/>
              <a:t>systems</a:t>
            </a:r>
            <a:r>
              <a:rPr lang="hu-HU" sz="1400" dirty="0"/>
              <a:t> </a:t>
            </a:r>
            <a:r>
              <a:rPr lang="hu-HU" sz="1400" dirty="0" err="1"/>
              <a:t>are</a:t>
            </a:r>
            <a:r>
              <a:rPr lang="hu-HU" sz="1400" dirty="0"/>
              <a:t> </a:t>
            </a:r>
            <a:r>
              <a:rPr lang="hu-HU" sz="1400" dirty="0" err="1"/>
              <a:t>advanced</a:t>
            </a:r>
            <a:r>
              <a:rPr lang="hu-HU" sz="1400" dirty="0"/>
              <a:t> (ERP, </a:t>
            </a:r>
            <a:r>
              <a:rPr lang="hu-HU" sz="1400" dirty="0" err="1"/>
              <a:t>data</a:t>
            </a:r>
            <a:r>
              <a:rPr lang="hu-HU" sz="1400" dirty="0"/>
              <a:t> center, etc.)</a:t>
            </a:r>
          </a:p>
          <a:p>
            <a:pPr marL="931862" lvl="1" indent="-457200"/>
            <a:r>
              <a:rPr lang="hu-HU" sz="1400" dirty="0"/>
              <a:t>AAA is </a:t>
            </a:r>
            <a:r>
              <a:rPr lang="hu-HU" sz="1400" dirty="0" err="1"/>
              <a:t>essential</a:t>
            </a:r>
            <a:r>
              <a:rPr lang="hu-HU" sz="1400" dirty="0"/>
              <a:t>, and </a:t>
            </a:r>
            <a:r>
              <a:rPr lang="hu-HU" sz="1400" dirty="0" err="1"/>
              <a:t>should</a:t>
            </a:r>
            <a:r>
              <a:rPr lang="hu-HU" sz="1400" dirty="0"/>
              <a:t> be </a:t>
            </a:r>
            <a:r>
              <a:rPr lang="hu-HU" sz="1400" dirty="0" err="1"/>
              <a:t>centralized</a:t>
            </a:r>
            <a:r>
              <a:rPr lang="hu-HU" sz="1400" dirty="0"/>
              <a:t> </a:t>
            </a:r>
            <a:r>
              <a:rPr lang="hu-HU" sz="1400" dirty="0" err="1"/>
              <a:t>inbetween</a:t>
            </a:r>
            <a:r>
              <a:rPr lang="hu-HU" sz="1400" dirty="0"/>
              <a:t> </a:t>
            </a:r>
            <a:r>
              <a:rPr lang="hu-HU" sz="1400" dirty="0" err="1"/>
              <a:t>companies</a:t>
            </a:r>
            <a:endParaRPr lang="hu-HU" sz="1400" dirty="0"/>
          </a:p>
          <a:p>
            <a:pPr marL="457200" indent="-457200">
              <a:buFont typeface="+mj-lt"/>
              <a:buAutoNum type="arabicPeriod"/>
            </a:pPr>
            <a:r>
              <a:rPr lang="hu-HU" sz="1600" dirty="0"/>
              <a:t>Market-</a:t>
            </a:r>
            <a:r>
              <a:rPr lang="hu-HU" sz="1600" dirty="0" err="1"/>
              <a:t>like</a:t>
            </a:r>
            <a:r>
              <a:rPr lang="hu-HU" sz="1600" dirty="0"/>
              <a:t> </a:t>
            </a:r>
            <a:r>
              <a:rPr lang="hu-HU" sz="1600" dirty="0" err="1"/>
              <a:t>scenarios</a:t>
            </a:r>
            <a:endParaRPr lang="hu-HU" sz="1600" dirty="0"/>
          </a:p>
          <a:p>
            <a:pPr marL="931862" lvl="1" indent="-457200"/>
            <a:r>
              <a:rPr lang="hu-HU" sz="1400" dirty="0" err="1"/>
              <a:t>Virtual</a:t>
            </a:r>
            <a:r>
              <a:rPr lang="hu-HU" sz="1400" dirty="0"/>
              <a:t> market of </a:t>
            </a:r>
            <a:r>
              <a:rPr lang="hu-HU" sz="1400" dirty="0" err="1"/>
              <a:t>energy</a:t>
            </a:r>
            <a:r>
              <a:rPr lang="hu-HU" sz="1400" dirty="0"/>
              <a:t>; </a:t>
            </a:r>
            <a:r>
              <a:rPr lang="hu-HU" sz="1400" dirty="0" err="1"/>
              <a:t>electromobility</a:t>
            </a:r>
            <a:endParaRPr lang="hu-HU" sz="1400" dirty="0"/>
          </a:p>
          <a:p>
            <a:pPr marL="931862" lvl="1" indent="-457200"/>
            <a:r>
              <a:rPr lang="hu-HU" sz="1400" dirty="0" err="1"/>
              <a:t>App</a:t>
            </a:r>
            <a:r>
              <a:rPr lang="hu-HU" sz="1400" dirty="0"/>
              <a:t>. Systems enter and </a:t>
            </a:r>
            <a:r>
              <a:rPr lang="hu-HU" sz="1400" dirty="0" err="1"/>
              <a:t>leave</a:t>
            </a:r>
            <a:r>
              <a:rPr lang="hu-HU" sz="1400" dirty="0"/>
              <a:t>; </a:t>
            </a:r>
            <a:r>
              <a:rPr lang="hu-HU" sz="1400" dirty="0" err="1"/>
              <a:t>servicing</a:t>
            </a:r>
            <a:r>
              <a:rPr lang="hu-HU" sz="1400" dirty="0"/>
              <a:t> is </a:t>
            </a:r>
            <a:r>
              <a:rPr lang="hu-HU" sz="1400" dirty="0" err="1"/>
              <a:t>transactional</a:t>
            </a:r>
            <a:r>
              <a:rPr lang="hu-HU" sz="1400" dirty="0"/>
              <a:t>/</a:t>
            </a:r>
            <a:r>
              <a:rPr lang="hu-HU" sz="1400" dirty="0" err="1"/>
              <a:t>one-time</a:t>
            </a:r>
            <a:r>
              <a:rPr lang="hu-HU" sz="1400" dirty="0"/>
              <a:t> </a:t>
            </a:r>
            <a:r>
              <a:rPr lang="hu-HU" sz="1400" dirty="0" err="1"/>
              <a:t>only</a:t>
            </a:r>
            <a:endParaRPr lang="hu-HU" sz="1400" dirty="0"/>
          </a:p>
          <a:p>
            <a:pPr marL="931862" lvl="1" indent="-457200"/>
            <a:r>
              <a:rPr lang="hu-HU" sz="1400" dirty="0" err="1"/>
              <a:t>Offered</a:t>
            </a:r>
            <a:r>
              <a:rPr lang="hu-HU" sz="1400" dirty="0"/>
              <a:t> and </a:t>
            </a:r>
            <a:r>
              <a:rPr lang="hu-HU" sz="1400" dirty="0" err="1"/>
              <a:t>looked</a:t>
            </a:r>
            <a:r>
              <a:rPr lang="hu-HU" sz="1400" dirty="0"/>
              <a:t> </a:t>
            </a:r>
            <a:r>
              <a:rPr lang="hu-HU" sz="1400" dirty="0" err="1"/>
              <a:t>up</a:t>
            </a:r>
            <a:r>
              <a:rPr lang="hu-HU" sz="1400" dirty="0"/>
              <a:t> </a:t>
            </a:r>
            <a:r>
              <a:rPr lang="hu-HU" sz="1400" dirty="0" err="1"/>
              <a:t>Services</a:t>
            </a:r>
            <a:r>
              <a:rPr lang="hu-HU" sz="1400" dirty="0"/>
              <a:t> </a:t>
            </a:r>
            <a:r>
              <a:rPr lang="hu-HU" sz="1400" dirty="0" err="1"/>
              <a:t>vary</a:t>
            </a:r>
            <a:r>
              <a:rPr lang="hu-HU" sz="1400" dirty="0"/>
              <a:t> over </a:t>
            </a:r>
            <a:r>
              <a:rPr lang="hu-HU" sz="1400" dirty="0" err="1"/>
              <a:t>time</a:t>
            </a:r>
            <a:endParaRPr lang="hu-HU" sz="1400" dirty="0"/>
          </a:p>
          <a:p>
            <a:pPr marL="931862" lvl="1" indent="-457200"/>
            <a:r>
              <a:rPr lang="hu-HU" sz="1400" dirty="0"/>
              <a:t>The </a:t>
            </a:r>
            <a:r>
              <a:rPr lang="hu-HU" sz="1400" dirty="0" err="1"/>
              <a:t>Orchestrator</a:t>
            </a:r>
            <a:r>
              <a:rPr lang="hu-HU" sz="1400" dirty="0"/>
              <a:t> has </a:t>
            </a:r>
            <a:r>
              <a:rPr lang="hu-HU" sz="1400" dirty="0" err="1"/>
              <a:t>to</a:t>
            </a:r>
            <a:r>
              <a:rPr lang="hu-HU" sz="1400" dirty="0"/>
              <a:t> </a:t>
            </a:r>
            <a:r>
              <a:rPr lang="hu-HU" sz="1400" dirty="0" err="1"/>
              <a:t>provide</a:t>
            </a:r>
            <a:r>
              <a:rPr lang="hu-HU" sz="1400" dirty="0"/>
              <a:t> </a:t>
            </a:r>
            <a:r>
              <a:rPr lang="hu-HU" sz="1400" dirty="0" err="1"/>
              <a:t>advanced</a:t>
            </a:r>
            <a:r>
              <a:rPr lang="hu-HU" sz="1400" dirty="0"/>
              <a:t> </a:t>
            </a:r>
            <a:r>
              <a:rPr lang="hu-HU" sz="1400" dirty="0" err="1"/>
              <a:t>matchmaking</a:t>
            </a:r>
            <a:r>
              <a:rPr lang="hu-HU" sz="1400" dirty="0"/>
              <a:t> </a:t>
            </a:r>
            <a:r>
              <a:rPr lang="hu-HU" sz="1400" dirty="0" err="1"/>
              <a:t>based</a:t>
            </a:r>
            <a:r>
              <a:rPr lang="hu-HU" sz="1400" dirty="0"/>
              <a:t> </a:t>
            </a:r>
            <a:r>
              <a:rPr lang="hu-HU" sz="1400" dirty="0" err="1"/>
              <a:t>on</a:t>
            </a:r>
            <a:r>
              <a:rPr lang="hu-HU" sz="1400" dirty="0"/>
              <a:t> a </a:t>
            </a:r>
            <a:r>
              <a:rPr lang="hu-HU" sz="1400" dirty="0" err="1"/>
              <a:t>multitude</a:t>
            </a:r>
            <a:r>
              <a:rPr lang="hu-HU" sz="1400" dirty="0"/>
              <a:t> of </a:t>
            </a:r>
            <a:r>
              <a:rPr lang="hu-HU" sz="1400" dirty="0" err="1"/>
              <a:t>metadata</a:t>
            </a:r>
            <a:endParaRPr lang="hu-HU" sz="1400" dirty="0"/>
          </a:p>
          <a:p>
            <a:pPr marL="457200" indent="-457200">
              <a:buFont typeface="+mj-lt"/>
              <a:buAutoNum type="arabicPeriod"/>
            </a:pPr>
            <a:r>
              <a:rPr lang="hu-HU" sz="1600" dirty="0"/>
              <a:t>Big </a:t>
            </a:r>
            <a:r>
              <a:rPr lang="hu-HU" sz="1600" dirty="0" err="1"/>
              <a:t>data</a:t>
            </a:r>
            <a:r>
              <a:rPr lang="hu-HU" sz="1600" dirty="0"/>
              <a:t>, </a:t>
            </a:r>
            <a:r>
              <a:rPr lang="hu-HU" sz="1600" dirty="0" err="1"/>
              <a:t>cloud</a:t>
            </a:r>
            <a:r>
              <a:rPr lang="hu-HU" sz="1600" dirty="0"/>
              <a:t> </a:t>
            </a:r>
            <a:r>
              <a:rPr lang="hu-HU" sz="1600" dirty="0" err="1"/>
              <a:t>processing</a:t>
            </a:r>
            <a:r>
              <a:rPr lang="hu-HU" sz="1600" dirty="0"/>
              <a:t>, CPS-s, WSN-s, etc.</a:t>
            </a:r>
          </a:p>
          <a:p>
            <a:pPr marL="931862" lvl="1" indent="-457200"/>
            <a:r>
              <a:rPr lang="hu-HU" sz="1400" dirty="0" err="1"/>
              <a:t>Like</a:t>
            </a:r>
            <a:r>
              <a:rPr lang="hu-HU" sz="1400" dirty="0"/>
              <a:t> </a:t>
            </a:r>
            <a:r>
              <a:rPr lang="hu-HU" sz="1400" dirty="0" err="1"/>
              <a:t>the</a:t>
            </a:r>
            <a:r>
              <a:rPr lang="hu-HU" sz="1400" dirty="0"/>
              <a:t> MANTIS project</a:t>
            </a:r>
          </a:p>
          <a:p>
            <a:pPr marL="931862" lvl="1" indent="-457200"/>
            <a:r>
              <a:rPr lang="hu-HU" sz="1400" dirty="0" err="1"/>
              <a:t>Processing</a:t>
            </a:r>
            <a:r>
              <a:rPr lang="hu-HU" sz="1400" dirty="0"/>
              <a:t> </a:t>
            </a:r>
            <a:r>
              <a:rPr lang="hu-HU" sz="1400" dirty="0" err="1"/>
              <a:t>entity</a:t>
            </a:r>
            <a:r>
              <a:rPr lang="hu-HU" sz="1400" dirty="0"/>
              <a:t> in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dirty="0" err="1"/>
              <a:t>cloud</a:t>
            </a:r>
            <a:r>
              <a:rPr lang="hu-HU" sz="1400" dirty="0"/>
              <a:t>; </a:t>
            </a:r>
            <a:r>
              <a:rPr lang="hu-HU" sz="1400" dirty="0" err="1"/>
              <a:t>sensing</a:t>
            </a:r>
            <a:r>
              <a:rPr lang="hu-HU" sz="1400" dirty="0"/>
              <a:t>, </a:t>
            </a:r>
            <a:r>
              <a:rPr lang="hu-HU" sz="1400" dirty="0" err="1"/>
              <a:t>actuating</a:t>
            </a:r>
            <a:r>
              <a:rPr lang="hu-HU" sz="1400" dirty="0"/>
              <a:t>, </a:t>
            </a:r>
            <a:r>
              <a:rPr lang="hu-HU" sz="1400" dirty="0" err="1"/>
              <a:t>storing</a:t>
            </a:r>
            <a:r>
              <a:rPr lang="hu-HU" sz="1400" dirty="0"/>
              <a:t> </a:t>
            </a:r>
            <a:r>
              <a:rPr lang="hu-HU" sz="1400" dirty="0" err="1"/>
              <a:t>locally</a:t>
            </a:r>
            <a:endParaRPr lang="hu-HU" sz="1400" dirty="0"/>
          </a:p>
          <a:p>
            <a:pPr marL="931862" lvl="1" indent="-457200"/>
            <a:r>
              <a:rPr lang="hu-HU" sz="1400" dirty="0" err="1"/>
              <a:t>Company</a:t>
            </a:r>
            <a:r>
              <a:rPr lang="hu-HU" sz="1400" dirty="0"/>
              <a:t> </a:t>
            </a:r>
            <a:r>
              <a:rPr lang="hu-HU" sz="1400" dirty="0" err="1"/>
              <a:t>policies</a:t>
            </a:r>
            <a:r>
              <a:rPr lang="hu-HU" sz="1400" dirty="0"/>
              <a:t>, </a:t>
            </a:r>
            <a:r>
              <a:rPr lang="hu-HU" sz="1400" dirty="0" err="1"/>
              <a:t>use</a:t>
            </a:r>
            <a:r>
              <a:rPr lang="hu-HU" sz="1400" dirty="0"/>
              <a:t> </a:t>
            </a:r>
            <a:r>
              <a:rPr lang="hu-HU" sz="1400" dirty="0" err="1"/>
              <a:t>case</a:t>
            </a:r>
            <a:r>
              <a:rPr lang="hu-HU" sz="1400" dirty="0"/>
              <a:t> </a:t>
            </a:r>
            <a:r>
              <a:rPr lang="hu-HU" sz="1400" dirty="0" err="1"/>
              <a:t>dependent</a:t>
            </a:r>
            <a:r>
              <a:rPr lang="hu-HU" sz="1400" dirty="0"/>
              <a:t> </a:t>
            </a:r>
            <a:r>
              <a:rPr lang="hu-HU" sz="1400" dirty="0" err="1"/>
              <a:t>architecture</a:t>
            </a:r>
            <a:r>
              <a:rPr lang="hu-HU" sz="1400" dirty="0"/>
              <a:t>: local and </a:t>
            </a:r>
            <a:r>
              <a:rPr lang="hu-HU" sz="1400" dirty="0" err="1"/>
              <a:t>global</a:t>
            </a:r>
            <a:r>
              <a:rPr lang="hu-HU" sz="1400" dirty="0"/>
              <a:t> </a:t>
            </a:r>
            <a:r>
              <a:rPr lang="hu-HU" sz="1400" dirty="0" err="1"/>
              <a:t>clouds</a:t>
            </a:r>
            <a:r>
              <a:rPr lang="hu-HU" sz="1400" dirty="0"/>
              <a:t> </a:t>
            </a:r>
            <a:r>
              <a:rPr lang="hu-HU" sz="1400" dirty="0" err="1"/>
              <a:t>cooperating</a:t>
            </a:r>
            <a:endParaRPr lang="hu-HU" sz="1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dirty="0"/>
          </a:p>
          <a:p>
            <a:pPr marL="931862" lvl="1" indent="-457200"/>
            <a:endParaRPr lang="hu-HU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07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11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270898" y="203200"/>
            <a:ext cx="7784890" cy="520492"/>
          </a:xfrm>
        </p:spPr>
        <p:txBody>
          <a:bodyPr/>
          <a:lstStyle/>
          <a:p>
            <a:r>
              <a:rPr lang="hu-HU" dirty="0" err="1"/>
              <a:t>Therefore</a:t>
            </a:r>
            <a:r>
              <a:rPr lang="hu-HU" dirty="0"/>
              <a:t>… (</a:t>
            </a:r>
            <a:r>
              <a:rPr lang="hu-HU" dirty="0" err="1"/>
              <a:t>requirements</a:t>
            </a:r>
            <a:r>
              <a:rPr lang="hu-HU" dirty="0"/>
              <a:t> </a:t>
            </a:r>
            <a:r>
              <a:rPr lang="hu-HU" dirty="0" err="1"/>
              <a:t>engineering</a:t>
            </a:r>
            <a:r>
              <a:rPr lang="hu-HU" dirty="0"/>
              <a:t>)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94435" y="763295"/>
            <a:ext cx="7854428" cy="4429608"/>
          </a:xfrm>
        </p:spPr>
        <p:txBody>
          <a:bodyPr/>
          <a:lstStyle/>
          <a:p>
            <a:pPr marL="0" indent="0"/>
            <a:r>
              <a:rPr lang="hu-HU" dirty="0"/>
              <a:t>The </a:t>
            </a:r>
            <a:r>
              <a:rPr lang="hu-HU" dirty="0" err="1"/>
              <a:t>Orchestration</a:t>
            </a:r>
            <a:r>
              <a:rPr lang="hu-HU" dirty="0"/>
              <a:t> Service has </a:t>
            </a:r>
            <a:r>
              <a:rPr lang="hu-HU" dirty="0" err="1"/>
              <a:t>to</a:t>
            </a:r>
            <a:r>
              <a:rPr lang="hu-HU" dirty="0"/>
              <a:t> be: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Modular</a:t>
            </a:r>
            <a:r>
              <a:rPr lang="hu-HU" dirty="0"/>
              <a:t> and </a:t>
            </a:r>
            <a:r>
              <a:rPr lang="hu-HU" dirty="0" err="1"/>
              <a:t>its</a:t>
            </a:r>
            <a:r>
              <a:rPr lang="hu-HU" dirty="0"/>
              <a:t> </a:t>
            </a:r>
            <a:r>
              <a:rPr lang="hu-HU" dirty="0" err="1"/>
              <a:t>sub-processes</a:t>
            </a:r>
            <a:r>
              <a:rPr lang="hu-HU" dirty="0"/>
              <a:t> </a:t>
            </a:r>
            <a:r>
              <a:rPr lang="hu-HU" dirty="0" err="1"/>
              <a:t>optional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most part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It</a:t>
            </a:r>
            <a:r>
              <a:rPr lang="hu-HU" dirty="0"/>
              <a:t> </a:t>
            </a:r>
            <a:r>
              <a:rPr lang="hu-HU" dirty="0" err="1"/>
              <a:t>should</a:t>
            </a:r>
            <a:r>
              <a:rPr lang="hu-HU" dirty="0"/>
              <a:t> be </a:t>
            </a:r>
            <a:r>
              <a:rPr lang="hu-HU" dirty="0" err="1"/>
              <a:t>tailorable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LC </a:t>
            </a:r>
            <a:r>
              <a:rPr lang="hu-HU" dirty="0" err="1"/>
              <a:t>developer</a:t>
            </a:r>
            <a:r>
              <a:rPr lang="hu-HU" dirty="0"/>
              <a:t>/operator (</a:t>
            </a:r>
            <a:r>
              <a:rPr lang="hu-HU" dirty="0" err="1"/>
              <a:t>via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Orch</a:t>
            </a:r>
            <a:r>
              <a:rPr lang="hu-HU" dirty="0"/>
              <a:t>. </a:t>
            </a:r>
            <a:r>
              <a:rPr lang="hu-HU" dirty="0" err="1"/>
              <a:t>Store</a:t>
            </a:r>
            <a:r>
              <a:rPr lang="hu-HU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It</a:t>
            </a:r>
            <a:r>
              <a:rPr lang="hu-HU" dirty="0"/>
              <a:t> </a:t>
            </a:r>
            <a:r>
              <a:rPr lang="hu-HU" dirty="0" err="1"/>
              <a:t>should</a:t>
            </a:r>
            <a:r>
              <a:rPr lang="hu-HU" dirty="0"/>
              <a:t> be </a:t>
            </a:r>
            <a:r>
              <a:rPr lang="hu-HU" dirty="0" err="1"/>
              <a:t>tailorable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Consumer (I am </a:t>
            </a:r>
            <a:r>
              <a:rPr lang="hu-HU" dirty="0" err="1"/>
              <a:t>looking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a …)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Should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a </a:t>
            </a:r>
            <a:r>
              <a:rPr lang="hu-HU" dirty="0" err="1"/>
              <a:t>simple</a:t>
            </a:r>
            <a:r>
              <a:rPr lang="hu-HU" dirty="0"/>
              <a:t> </a:t>
            </a:r>
            <a:r>
              <a:rPr lang="hu-HU" dirty="0" err="1"/>
              <a:t>interface</a:t>
            </a:r>
            <a:r>
              <a:rPr lang="hu-HU" dirty="0"/>
              <a:t> (</a:t>
            </a:r>
            <a:r>
              <a:rPr lang="hu-HU" dirty="0" err="1"/>
              <a:t>request-response</a:t>
            </a:r>
            <a:r>
              <a:rPr lang="hu-HU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Unified</a:t>
            </a:r>
            <a:r>
              <a:rPr lang="hu-HU" dirty="0"/>
              <a:t> </a:t>
            </a:r>
            <a:r>
              <a:rPr lang="hu-HU" dirty="0" err="1"/>
              <a:t>data</a:t>
            </a:r>
            <a:r>
              <a:rPr lang="hu-HU" dirty="0"/>
              <a:t> </a:t>
            </a:r>
            <a:r>
              <a:rPr lang="hu-HU" dirty="0" err="1"/>
              <a:t>structures</a:t>
            </a:r>
            <a:r>
              <a:rPr lang="hu-HU" dirty="0"/>
              <a:t>, </a:t>
            </a:r>
            <a:r>
              <a:rPr lang="hu-HU" dirty="0" err="1"/>
              <a:t>one</a:t>
            </a:r>
            <a:r>
              <a:rPr lang="hu-HU" dirty="0"/>
              <a:t> </a:t>
            </a:r>
            <a:r>
              <a:rPr lang="hu-HU" dirty="0" err="1"/>
              <a:t>message</a:t>
            </a:r>
            <a:r>
              <a:rPr lang="hu-HU" dirty="0"/>
              <a:t> body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Request</a:t>
            </a:r>
            <a:r>
              <a:rPr lang="hu-HU" dirty="0"/>
              <a:t>: </a:t>
            </a:r>
            <a:r>
              <a:rPr lang="hu-HU" dirty="0" err="1"/>
              <a:t>small</a:t>
            </a:r>
            <a:r>
              <a:rPr lang="hu-HU" dirty="0"/>
              <a:t> </a:t>
            </a:r>
            <a:r>
              <a:rPr lang="hu-HU" dirty="0" err="1"/>
              <a:t>mandatory</a:t>
            </a:r>
            <a:r>
              <a:rPr lang="hu-HU" dirty="0"/>
              <a:t> part, </a:t>
            </a:r>
            <a:r>
              <a:rPr lang="hu-HU" dirty="0" err="1"/>
              <a:t>but</a:t>
            </a:r>
            <a:r>
              <a:rPr lang="hu-HU" dirty="0"/>
              <a:t> </a:t>
            </a:r>
            <a:r>
              <a:rPr lang="hu-HU" dirty="0" err="1"/>
              <a:t>custumizable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Should</a:t>
            </a:r>
            <a:r>
              <a:rPr lang="hu-HU" dirty="0"/>
              <a:t> </a:t>
            </a:r>
            <a:r>
              <a:rPr lang="hu-HU" dirty="0" err="1"/>
              <a:t>try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be </a:t>
            </a:r>
            <a:r>
              <a:rPr lang="hu-HU" dirty="0" err="1"/>
              <a:t>protocol</a:t>
            </a:r>
            <a:r>
              <a:rPr lang="hu-HU" dirty="0"/>
              <a:t> </a:t>
            </a:r>
            <a:r>
              <a:rPr lang="hu-HU" dirty="0" err="1"/>
              <a:t>independent</a:t>
            </a:r>
            <a:endParaRPr lang="hu-H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There </a:t>
            </a:r>
            <a:r>
              <a:rPr lang="hu-HU" dirty="0" err="1"/>
              <a:t>might</a:t>
            </a:r>
            <a:r>
              <a:rPr lang="hu-HU" dirty="0"/>
              <a:t> be: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Hardwired</a:t>
            </a:r>
            <a:r>
              <a:rPr lang="hu-HU" dirty="0"/>
              <a:t> </a:t>
            </a:r>
            <a:r>
              <a:rPr lang="hu-HU" dirty="0" err="1"/>
              <a:t>connections</a:t>
            </a:r>
            <a:r>
              <a:rPr lang="hu-HU" dirty="0"/>
              <a:t> (</a:t>
            </a:r>
            <a:r>
              <a:rPr lang="hu-HU" dirty="0" err="1"/>
              <a:t>Orchestration</a:t>
            </a:r>
            <a:r>
              <a:rPr lang="hu-HU" dirty="0"/>
              <a:t> </a:t>
            </a:r>
            <a:r>
              <a:rPr lang="hu-HU" dirty="0" err="1"/>
              <a:t>Store</a:t>
            </a:r>
            <a:r>
              <a:rPr lang="hu-HU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Ad hoc, </a:t>
            </a:r>
            <a:r>
              <a:rPr lang="hu-HU" dirty="0" err="1"/>
              <a:t>dynamically</a:t>
            </a:r>
            <a:r>
              <a:rPr lang="hu-HU" dirty="0"/>
              <a:t> </a:t>
            </a:r>
            <a:r>
              <a:rPr lang="hu-HU" dirty="0" err="1"/>
              <a:t>orchestrated</a:t>
            </a:r>
            <a:r>
              <a:rPr lang="hu-HU" dirty="0"/>
              <a:t> </a:t>
            </a:r>
            <a:r>
              <a:rPr lang="hu-HU" dirty="0" err="1"/>
              <a:t>Services</a:t>
            </a:r>
            <a:endParaRPr lang="hu-H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need</a:t>
            </a:r>
            <a:r>
              <a:rPr lang="hu-HU" dirty="0"/>
              <a:t> an </a:t>
            </a:r>
            <a:r>
              <a:rPr lang="hu-HU" dirty="0" err="1"/>
              <a:t>architecture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allows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centralized</a:t>
            </a:r>
            <a:r>
              <a:rPr lang="hu-HU" dirty="0"/>
              <a:t> and</a:t>
            </a:r>
            <a:br>
              <a:rPr lang="hu-HU" dirty="0"/>
            </a:br>
            <a:r>
              <a:rPr lang="hu-HU" dirty="0"/>
              <a:t> </a:t>
            </a:r>
            <a:r>
              <a:rPr lang="hu-HU" dirty="0" err="1"/>
              <a:t>decentralized</a:t>
            </a:r>
            <a:r>
              <a:rPr lang="hu-HU" dirty="0"/>
              <a:t> </a:t>
            </a:r>
            <a:r>
              <a:rPr lang="hu-HU" dirty="0" err="1"/>
              <a:t>governance</a:t>
            </a:r>
            <a:r>
              <a:rPr lang="hu-HU" dirty="0"/>
              <a:t> of an  LC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551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12</a:t>
            </a:fld>
            <a:endParaRPr lang="sv-SE"/>
          </a:p>
        </p:txBody>
      </p:sp>
      <p:sp>
        <p:nvSpPr>
          <p:cNvPr id="5" name="Cím 4"/>
          <p:cNvSpPr>
            <a:spLocks noGrp="1"/>
          </p:cNvSpPr>
          <p:nvPr>
            <p:ph type="title"/>
          </p:nvPr>
        </p:nvSpPr>
        <p:spPr>
          <a:xfrm>
            <a:off x="685590" y="2338471"/>
            <a:ext cx="8057888" cy="520492"/>
          </a:xfrm>
        </p:spPr>
        <p:txBody>
          <a:bodyPr/>
          <a:lstStyle/>
          <a:p>
            <a:r>
              <a:rPr lang="hu-HU" dirty="0"/>
              <a:t>G3.2 </a:t>
            </a:r>
            <a:r>
              <a:rPr lang="hu-HU" dirty="0" err="1"/>
              <a:t>orchestration</a:t>
            </a:r>
            <a:r>
              <a:rPr lang="hu-HU" dirty="0"/>
              <a:t> </a:t>
            </a:r>
            <a:r>
              <a:rPr lang="hu-HU" dirty="0" err="1"/>
              <a:t>features</a:t>
            </a:r>
            <a:r>
              <a:rPr lang="hu-HU" dirty="0"/>
              <a:t> and </a:t>
            </a:r>
            <a:r>
              <a:rPr lang="hu-HU" dirty="0" err="1"/>
              <a:t>concepts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825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G3.2 </a:t>
            </a:r>
            <a:r>
              <a:rPr lang="hu-HU" dirty="0" err="1"/>
              <a:t>Core</a:t>
            </a:r>
            <a:r>
              <a:rPr lang="hu-HU" dirty="0"/>
              <a:t> Framework</a:t>
            </a:r>
            <a:endParaRPr lang="en-US" dirty="0"/>
          </a:p>
        </p:txBody>
      </p:sp>
      <p:sp>
        <p:nvSpPr>
          <p:cNvPr id="2" name="Tartalom helye 1"/>
          <p:cNvSpPr>
            <a:spLocks noGrp="1"/>
          </p:cNvSpPr>
          <p:nvPr>
            <p:ph sz="quarter" idx="10"/>
          </p:nvPr>
        </p:nvSpPr>
        <p:spPr>
          <a:xfrm>
            <a:off x="528284" y="1425676"/>
            <a:ext cx="3645237" cy="3853209"/>
          </a:xfrm>
        </p:spPr>
        <p:txBody>
          <a:bodyPr/>
          <a:lstStyle/>
          <a:p>
            <a:r>
              <a:rPr lang="hu-HU" dirty="0"/>
              <a:t>Minimum </a:t>
            </a:r>
            <a:r>
              <a:rPr lang="hu-HU" dirty="0" err="1"/>
              <a:t>working</a:t>
            </a:r>
            <a:r>
              <a:rPr lang="hu-HU" dirty="0"/>
              <a:t> </a:t>
            </a:r>
            <a:r>
              <a:rPr lang="hu-HU" dirty="0" err="1"/>
              <a:t>set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quarter" idx="11"/>
          </p:nvPr>
        </p:nvSpPr>
        <p:spPr>
          <a:xfrm>
            <a:off x="4445127" y="1419420"/>
            <a:ext cx="4605947" cy="3853209"/>
          </a:xfrm>
        </p:spPr>
        <p:txBody>
          <a:bodyPr/>
          <a:lstStyle/>
          <a:p>
            <a:r>
              <a:rPr lang="hu-HU" dirty="0"/>
              <a:t>Advanced </a:t>
            </a:r>
            <a:r>
              <a:rPr lang="hu-HU" dirty="0" err="1"/>
              <a:t>working</a:t>
            </a:r>
            <a:r>
              <a:rPr lang="hu-HU" dirty="0"/>
              <a:t> </a:t>
            </a:r>
            <a:r>
              <a:rPr lang="hu-HU" dirty="0" err="1"/>
              <a:t>set</a:t>
            </a:r>
            <a:r>
              <a:rPr lang="hu-HU" dirty="0"/>
              <a:t> (G3.2 and </a:t>
            </a:r>
            <a:r>
              <a:rPr lang="hu-HU" dirty="0" err="1"/>
              <a:t>beyond</a:t>
            </a:r>
            <a:r>
              <a:rPr lang="hu-HU" dirty="0"/>
              <a:t>)</a:t>
            </a:r>
            <a:endParaRPr lang="en-US" dirty="0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13</a:t>
            </a:fld>
            <a:endParaRPr lang="sv-SE"/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76" y="2016310"/>
            <a:ext cx="3858049" cy="2011788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2023" y="3111756"/>
            <a:ext cx="4284000" cy="870000"/>
          </a:xfrm>
          <a:prstGeom prst="rect">
            <a:avLst/>
          </a:prstGeom>
        </p:spPr>
      </p:pic>
      <p:pic>
        <p:nvPicPr>
          <p:cNvPr id="12" name="Kép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0066" y="4148018"/>
            <a:ext cx="1032750" cy="821667"/>
          </a:xfrm>
          <a:prstGeom prst="rect">
            <a:avLst/>
          </a:prstGeom>
        </p:spPr>
      </p:pic>
      <p:pic>
        <p:nvPicPr>
          <p:cNvPr id="13" name="Kép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0066" y="2125641"/>
            <a:ext cx="3213000" cy="821667"/>
          </a:xfrm>
          <a:prstGeom prst="rect">
            <a:avLst/>
          </a:prstGeom>
        </p:spPr>
      </p:pic>
      <p:pic>
        <p:nvPicPr>
          <p:cNvPr id="14" name="Kép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15625" y="2044859"/>
            <a:ext cx="1128375" cy="879667"/>
          </a:xfrm>
          <a:prstGeom prst="rect">
            <a:avLst/>
          </a:prstGeom>
        </p:spPr>
      </p:pic>
      <p:sp>
        <p:nvSpPr>
          <p:cNvPr id="15" name="Téglalap 14"/>
          <p:cNvSpPr/>
          <p:nvPr/>
        </p:nvSpPr>
        <p:spPr>
          <a:xfrm>
            <a:off x="4541772" y="2044859"/>
            <a:ext cx="3415775" cy="962837"/>
          </a:xfrm>
          <a:prstGeom prst="rect">
            <a:avLst/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711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-1" y="51594"/>
            <a:ext cx="8510337" cy="520492"/>
          </a:xfrm>
        </p:spPr>
        <p:txBody>
          <a:bodyPr/>
          <a:lstStyle/>
          <a:p>
            <a:r>
              <a:rPr lang="hu-HU" dirty="0"/>
              <a:t>The </a:t>
            </a:r>
            <a:r>
              <a:rPr lang="hu-HU" dirty="0" err="1"/>
              <a:t>current</a:t>
            </a:r>
            <a:r>
              <a:rPr lang="hu-HU" dirty="0"/>
              <a:t> G3.2 </a:t>
            </a:r>
            <a:r>
              <a:rPr lang="hu-HU" dirty="0" err="1"/>
              <a:t>Orchestrator</a:t>
            </a:r>
            <a:r>
              <a:rPr lang="hu-HU" dirty="0"/>
              <a:t> (</a:t>
            </a:r>
            <a:r>
              <a:rPr lang="hu-HU" dirty="0" err="1"/>
              <a:t>Milestone</a:t>
            </a:r>
            <a:r>
              <a:rPr lang="hu-HU" dirty="0"/>
              <a:t> 2)</a:t>
            </a:r>
            <a:endParaRPr lang="en-US" dirty="0"/>
          </a:p>
        </p:txBody>
      </p:sp>
      <p:sp>
        <p:nvSpPr>
          <p:cNvPr id="6" name="Tartalom helye 5"/>
          <p:cNvSpPr>
            <a:spLocks noGrp="1"/>
          </p:cNvSpPr>
          <p:nvPr>
            <p:ph sz="quarter" idx="10"/>
          </p:nvPr>
        </p:nvSpPr>
        <p:spPr>
          <a:xfrm>
            <a:off x="430114" y="694019"/>
            <a:ext cx="7444935" cy="448261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Used</a:t>
            </a:r>
            <a:r>
              <a:rPr lang="hu-HU" sz="1800" dirty="0"/>
              <a:t> </a:t>
            </a:r>
            <a:r>
              <a:rPr lang="hu-HU" sz="1800" dirty="0" err="1"/>
              <a:t>terminology</a:t>
            </a:r>
            <a:r>
              <a:rPr lang="hu-HU" sz="1800" dirty="0"/>
              <a:t>: </a:t>
            </a:r>
            <a:r>
              <a:rPr lang="hu-HU" sz="1800" dirty="0" err="1"/>
              <a:t>intra</a:t>
            </a:r>
            <a:r>
              <a:rPr lang="hu-HU" sz="1800" dirty="0"/>
              <a:t>- and </a:t>
            </a:r>
            <a:r>
              <a:rPr lang="hu-HU" sz="1800" dirty="0" err="1"/>
              <a:t>inter-Cloud</a:t>
            </a:r>
            <a:r>
              <a:rPr lang="hu-HU" sz="1800" dirty="0"/>
              <a:t> </a:t>
            </a:r>
            <a:r>
              <a:rPr lang="hu-HU" sz="1800" dirty="0" err="1"/>
              <a:t>orchestration</a:t>
            </a:r>
            <a:endParaRPr lang="hu-HU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Consists</a:t>
            </a:r>
            <a:r>
              <a:rPr lang="hu-HU" sz="1800" dirty="0"/>
              <a:t> of </a:t>
            </a:r>
            <a:r>
              <a:rPr lang="hu-HU" sz="1800" dirty="0" err="1"/>
              <a:t>two</a:t>
            </a:r>
            <a:r>
              <a:rPr lang="hu-HU" sz="1800" dirty="0"/>
              <a:t> </a:t>
            </a:r>
            <a:r>
              <a:rPr lang="hu-HU" sz="1800" dirty="0" err="1"/>
              <a:t>modules</a:t>
            </a:r>
            <a:r>
              <a:rPr lang="hu-HU" sz="1800" dirty="0"/>
              <a:t>: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Orchestration</a:t>
            </a:r>
            <a:r>
              <a:rPr lang="hu-HU" sz="1600" dirty="0"/>
              <a:t> </a:t>
            </a:r>
            <a:r>
              <a:rPr lang="hu-HU" sz="1600" dirty="0" err="1"/>
              <a:t>Store</a:t>
            </a:r>
            <a:r>
              <a:rPr lang="hu-HU" sz="1600" dirty="0"/>
              <a:t> (</a:t>
            </a:r>
            <a:r>
              <a:rPr lang="hu-HU" sz="1600" dirty="0" err="1"/>
              <a:t>private</a:t>
            </a:r>
            <a:r>
              <a:rPr lang="hu-HU" sz="1600" dirty="0"/>
              <a:t>, </a:t>
            </a:r>
            <a:r>
              <a:rPr lang="hu-HU" sz="1600" dirty="0" err="1"/>
              <a:t>inner</a:t>
            </a:r>
            <a:r>
              <a:rPr lang="hu-HU" sz="1600" dirty="0"/>
              <a:t> </a:t>
            </a:r>
            <a:r>
              <a:rPr lang="hu-HU" sz="1600" dirty="0" err="1"/>
              <a:t>interface</a:t>
            </a:r>
            <a:r>
              <a:rPr lang="hu-HU" sz="1600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Matchmaker</a:t>
            </a:r>
            <a:r>
              <a:rPr lang="hu-HU" sz="1600" dirty="0"/>
              <a:t> </a:t>
            </a:r>
            <a:r>
              <a:rPr lang="hu-HU" sz="1600" dirty="0" err="1"/>
              <a:t>logic</a:t>
            </a:r>
            <a:r>
              <a:rPr lang="hu-HU" sz="1600" dirty="0"/>
              <a:t> (</a:t>
            </a:r>
            <a:r>
              <a:rPr lang="hu-HU" sz="1600" dirty="0" err="1"/>
              <a:t>public</a:t>
            </a:r>
            <a:r>
              <a:rPr lang="hu-HU" sz="16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Offers</a:t>
            </a:r>
            <a:r>
              <a:rPr lang="hu-HU" sz="1800" dirty="0"/>
              <a:t> </a:t>
            </a:r>
            <a:r>
              <a:rPr lang="hu-HU" sz="1800" dirty="0" err="1"/>
              <a:t>one</a:t>
            </a:r>
            <a:r>
              <a:rPr lang="hu-HU" sz="1800" dirty="0"/>
              <a:t> </a:t>
            </a:r>
            <a:r>
              <a:rPr lang="hu-HU" sz="1800" dirty="0" err="1"/>
              <a:t>public</a:t>
            </a:r>
            <a:r>
              <a:rPr lang="hu-HU" sz="1800" dirty="0"/>
              <a:t> Service: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Orchestration</a:t>
            </a:r>
            <a:r>
              <a:rPr lang="hu-HU" sz="1600" dirty="0"/>
              <a:t> Service (</a:t>
            </a:r>
            <a:r>
              <a:rPr lang="hu-HU" sz="1600" dirty="0" err="1"/>
              <a:t>not</a:t>
            </a:r>
            <a:r>
              <a:rPr lang="hu-HU" sz="1600" dirty="0"/>
              <a:t> </a:t>
            </a:r>
            <a:r>
              <a:rPr lang="hu-HU" sz="1600" dirty="0" err="1"/>
              <a:t>Orchestration</a:t>
            </a:r>
            <a:r>
              <a:rPr lang="hu-HU" sz="1600" dirty="0"/>
              <a:t> </a:t>
            </a:r>
            <a:r>
              <a:rPr lang="hu-HU" sz="1600" dirty="0" err="1"/>
              <a:t>Store</a:t>
            </a:r>
            <a:r>
              <a:rPr lang="hu-HU" sz="1600" dirty="0"/>
              <a:t> Service)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Request-response</a:t>
            </a:r>
            <a:r>
              <a:rPr lang="hu-HU" sz="1800" dirty="0"/>
              <a:t> </a:t>
            </a:r>
            <a:r>
              <a:rPr lang="hu-HU" sz="1800" dirty="0" err="1"/>
              <a:t>based</a:t>
            </a:r>
            <a:r>
              <a:rPr lang="hu-HU" sz="1800" dirty="0"/>
              <a:t> (</a:t>
            </a:r>
            <a:r>
              <a:rPr lang="hu-HU" sz="1800" dirty="0" err="1"/>
              <a:t>currently</a:t>
            </a:r>
            <a:r>
              <a:rPr lang="hu-HU" sz="1800" dirty="0"/>
              <a:t> JSON)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/>
              <a:t>Service </a:t>
            </a:r>
            <a:r>
              <a:rPr lang="hu-HU" sz="1600" dirty="0" err="1"/>
              <a:t>Request</a:t>
            </a:r>
            <a:r>
              <a:rPr lang="hu-HU" sz="1600" dirty="0"/>
              <a:t> </a:t>
            </a:r>
            <a:r>
              <a:rPr lang="hu-HU" sz="1600" dirty="0" err="1"/>
              <a:t>Form</a:t>
            </a:r>
            <a:r>
              <a:rPr lang="hu-HU" sz="1600" dirty="0"/>
              <a:t> 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Orchestration</a:t>
            </a:r>
            <a:r>
              <a:rPr lang="hu-HU" sz="1600" dirty="0"/>
              <a:t> </a:t>
            </a:r>
            <a:r>
              <a:rPr lang="hu-HU" sz="1600" dirty="0" err="1"/>
              <a:t>Response</a:t>
            </a:r>
            <a:r>
              <a:rPr lang="hu-HU" sz="1600" dirty="0"/>
              <a:t> (List&lt;</a:t>
            </a:r>
            <a:r>
              <a:rPr lang="hu-HU" sz="1600" dirty="0" err="1"/>
              <a:t>OrchestrationForm</a:t>
            </a:r>
            <a:r>
              <a:rPr lang="hu-HU" sz="1600" dirty="0"/>
              <a:t>&gt;)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Capable</a:t>
            </a:r>
            <a:r>
              <a:rPr lang="hu-HU" sz="1800" dirty="0"/>
              <a:t> of 3 </a:t>
            </a:r>
            <a:r>
              <a:rPr lang="hu-HU" sz="1800" dirty="0" err="1"/>
              <a:t>orchestration</a:t>
            </a:r>
            <a:r>
              <a:rPr lang="hu-HU" sz="1800" dirty="0"/>
              <a:t> </a:t>
            </a:r>
            <a:r>
              <a:rPr lang="hu-HU" sz="1800" dirty="0" err="1"/>
              <a:t>types</a:t>
            </a:r>
            <a:r>
              <a:rPr lang="hu-HU" sz="1800" dirty="0"/>
              <a:t> </a:t>
            </a:r>
            <a:r>
              <a:rPr lang="hu-HU" sz="1800" dirty="0" err="1"/>
              <a:t>within</a:t>
            </a:r>
            <a:r>
              <a:rPr lang="hu-HU" sz="1800" dirty="0"/>
              <a:t> </a:t>
            </a:r>
            <a:r>
              <a:rPr lang="hu-HU" sz="1800" dirty="0" err="1"/>
              <a:t>one</a:t>
            </a:r>
            <a:r>
              <a:rPr lang="hu-HU" sz="1800" dirty="0"/>
              <a:t> Service: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/>
              <a:t>Default </a:t>
            </a:r>
            <a:r>
              <a:rPr lang="hu-HU" sz="1600" dirty="0" err="1"/>
              <a:t>configuration</a:t>
            </a:r>
            <a:r>
              <a:rPr lang="hu-HU" sz="1600" dirty="0"/>
              <a:t> (</a:t>
            </a:r>
            <a:r>
              <a:rPr lang="hu-HU" sz="1600" dirty="0" err="1"/>
              <a:t>for</a:t>
            </a:r>
            <a:r>
              <a:rPr lang="hu-HU" sz="1600" dirty="0"/>
              <a:t> booting of </a:t>
            </a:r>
            <a:r>
              <a:rPr lang="hu-HU" sz="1600" dirty="0" err="1"/>
              <a:t>App</a:t>
            </a:r>
            <a:r>
              <a:rPr lang="hu-HU" sz="1600" dirty="0"/>
              <a:t>. Systems)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Store-based</a:t>
            </a:r>
            <a:r>
              <a:rPr lang="hu-HU" sz="1600" dirty="0"/>
              <a:t> </a:t>
            </a:r>
            <a:r>
              <a:rPr lang="hu-HU" sz="1600" dirty="0" err="1"/>
              <a:t>orchestration</a:t>
            </a:r>
            <a:r>
              <a:rPr lang="hu-HU" sz="1600" dirty="0"/>
              <a:t> (</a:t>
            </a:r>
            <a:r>
              <a:rPr lang="hu-HU" sz="1600" dirty="0" err="1"/>
              <a:t>with</a:t>
            </a:r>
            <a:r>
              <a:rPr lang="hu-HU" sz="1600" dirty="0"/>
              <a:t> a backup </a:t>
            </a:r>
            <a:r>
              <a:rPr lang="hu-HU" sz="1600" dirty="0" err="1"/>
              <a:t>list</a:t>
            </a:r>
            <a:r>
              <a:rPr lang="hu-HU" sz="1600" dirty="0"/>
              <a:t> of </a:t>
            </a:r>
            <a:r>
              <a:rPr lang="hu-HU" sz="1600" dirty="0" err="1"/>
              <a:t>Providers</a:t>
            </a:r>
            <a:r>
              <a:rPr lang="hu-HU" sz="1600" dirty="0"/>
              <a:t> </a:t>
            </a:r>
            <a:r>
              <a:rPr lang="hu-HU" sz="1600" dirty="0" err="1"/>
              <a:t>for</a:t>
            </a:r>
            <a:r>
              <a:rPr lang="hu-HU" sz="1600" dirty="0"/>
              <a:t> a </a:t>
            </a:r>
            <a:r>
              <a:rPr lang="hu-HU" sz="1600" dirty="0" err="1"/>
              <a:t>given</a:t>
            </a:r>
            <a:r>
              <a:rPr lang="hu-HU" sz="1600" dirty="0"/>
              <a:t> Service </a:t>
            </a:r>
            <a:r>
              <a:rPr lang="hu-HU" sz="1600" dirty="0" err="1"/>
              <a:t>for</a:t>
            </a:r>
            <a:r>
              <a:rPr lang="hu-HU" sz="1600" dirty="0"/>
              <a:t> a </a:t>
            </a:r>
            <a:r>
              <a:rPr lang="hu-HU" sz="1600" dirty="0" err="1"/>
              <a:t>given</a:t>
            </a:r>
            <a:r>
              <a:rPr lang="hu-HU" sz="1600" dirty="0"/>
              <a:t> Consumer)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Dynamical</a:t>
            </a:r>
            <a:r>
              <a:rPr lang="hu-HU" sz="1600" dirty="0"/>
              <a:t> </a:t>
            </a:r>
            <a:r>
              <a:rPr lang="hu-HU" sz="1600" dirty="0" err="1"/>
              <a:t>orchestration</a:t>
            </a:r>
            <a:endParaRPr lang="hu-HU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/>
              <a:t>In </a:t>
            </a:r>
            <a:r>
              <a:rPr lang="hu-HU" sz="1800" dirty="0" err="1"/>
              <a:t>the</a:t>
            </a:r>
            <a:r>
              <a:rPr lang="hu-HU" sz="1800" dirty="0"/>
              <a:t> </a:t>
            </a:r>
            <a:r>
              <a:rPr lang="hu-HU" sz="1800" dirty="0" err="1"/>
              <a:t>latter</a:t>
            </a:r>
            <a:r>
              <a:rPr lang="hu-HU" sz="1800" dirty="0"/>
              <a:t> </a:t>
            </a:r>
            <a:r>
              <a:rPr lang="hu-HU" sz="1800" dirty="0" err="1"/>
              <a:t>two</a:t>
            </a:r>
            <a:r>
              <a:rPr lang="hu-HU" sz="1800" dirty="0"/>
              <a:t>, </a:t>
            </a:r>
            <a:r>
              <a:rPr lang="hu-HU" sz="1800" dirty="0" err="1"/>
              <a:t>inter-Cloud</a:t>
            </a:r>
            <a:r>
              <a:rPr lang="hu-HU" sz="1800" dirty="0"/>
              <a:t> </a:t>
            </a:r>
            <a:r>
              <a:rPr lang="hu-HU" sz="1800" dirty="0" err="1"/>
              <a:t>orchestration</a:t>
            </a:r>
            <a:r>
              <a:rPr lang="hu-HU" sz="1800" dirty="0"/>
              <a:t> is </a:t>
            </a:r>
            <a:r>
              <a:rPr lang="hu-HU" sz="1800" dirty="0" err="1"/>
              <a:t>included</a:t>
            </a:r>
            <a:r>
              <a:rPr lang="hu-HU" sz="1800" dirty="0"/>
              <a:t> </a:t>
            </a:r>
            <a:r>
              <a:rPr lang="hu-HU" sz="1800" dirty="0" err="1"/>
              <a:t>if</a:t>
            </a:r>
            <a:r>
              <a:rPr lang="hu-HU" sz="1800" dirty="0"/>
              <a:t> </a:t>
            </a:r>
            <a:r>
              <a:rPr lang="hu-HU" sz="1800" dirty="0" err="1"/>
              <a:t>necessary</a:t>
            </a:r>
            <a:endParaRPr lang="hu-HU" sz="18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endParaRPr lang="hu-HU" sz="16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19962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0" y="160234"/>
            <a:ext cx="7444935" cy="520492"/>
          </a:xfrm>
        </p:spPr>
        <p:txBody>
          <a:bodyPr/>
          <a:lstStyle/>
          <a:p>
            <a:r>
              <a:rPr lang="hu-HU" dirty="0" err="1"/>
              <a:t>Orchestration</a:t>
            </a:r>
            <a:r>
              <a:rPr lang="hu-HU" dirty="0"/>
              <a:t> Service</a:t>
            </a:r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15</a:t>
            </a:fld>
            <a:endParaRPr lang="sv-SE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58610756-F71E-4A50-A3E6-E456AAF94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290" y="872214"/>
            <a:ext cx="6495532" cy="42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237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78455" y="203200"/>
            <a:ext cx="7444935" cy="520492"/>
          </a:xfrm>
        </p:spPr>
        <p:txBody>
          <a:bodyPr/>
          <a:lstStyle/>
          <a:p>
            <a:r>
              <a:rPr lang="hu-HU" sz="2800" dirty="0" err="1"/>
              <a:t>Reminder</a:t>
            </a:r>
            <a:r>
              <a:rPr lang="hu-HU" sz="2800" dirty="0"/>
              <a:t> of </a:t>
            </a:r>
            <a:r>
              <a:rPr lang="hu-HU" sz="2800" dirty="0" err="1"/>
              <a:t>the</a:t>
            </a:r>
            <a:r>
              <a:rPr lang="hu-HU" sz="2800" dirty="0"/>
              <a:t> </a:t>
            </a:r>
            <a:r>
              <a:rPr lang="hu-HU" sz="2800" dirty="0" err="1"/>
              <a:t>common</a:t>
            </a:r>
            <a:r>
              <a:rPr lang="hu-HU" sz="2800" dirty="0"/>
              <a:t> </a:t>
            </a:r>
            <a:r>
              <a:rPr lang="hu-HU" sz="2800" dirty="0" err="1"/>
              <a:t>descriptors</a:t>
            </a:r>
            <a:r>
              <a:rPr lang="hu-HU" sz="2800" dirty="0"/>
              <a:t> </a:t>
            </a:r>
            <a:r>
              <a:rPr lang="hu-HU" sz="2800" dirty="0" err="1"/>
              <a:t>within</a:t>
            </a:r>
            <a:r>
              <a:rPr lang="hu-HU" sz="2800" dirty="0"/>
              <a:t> G3.2</a:t>
            </a:r>
            <a:endParaRPr lang="en-US" sz="2800" dirty="0"/>
          </a:p>
        </p:txBody>
      </p:sp>
      <p:pic>
        <p:nvPicPr>
          <p:cNvPr id="5" name="Tartalom helye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542515" y="804313"/>
            <a:ext cx="4145451" cy="4846531"/>
          </a:xfrm>
          <a:prstGeom prst="rect">
            <a:avLst/>
          </a:prstGeom>
        </p:spPr>
      </p:pic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16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99235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C39BBE5D-68AD-497A-830F-4F57C4D97D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3"/>
          <a:stretch/>
        </p:blipFill>
        <p:spPr>
          <a:xfrm>
            <a:off x="2572108" y="1033051"/>
            <a:ext cx="3198424" cy="24801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0" y="51594"/>
            <a:ext cx="7444935" cy="520492"/>
          </a:xfrm>
        </p:spPr>
        <p:txBody>
          <a:bodyPr/>
          <a:lstStyle/>
          <a:p>
            <a:r>
              <a:rPr lang="hu-HU" dirty="0"/>
              <a:t>Service </a:t>
            </a:r>
            <a:r>
              <a:rPr lang="hu-HU" dirty="0" err="1"/>
              <a:t>Request</a:t>
            </a:r>
            <a:r>
              <a:rPr lang="hu-HU" dirty="0"/>
              <a:t> </a:t>
            </a:r>
            <a:r>
              <a:rPr lang="hu-HU" dirty="0" err="1"/>
              <a:t>Form</a:t>
            </a:r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17</a:t>
            </a:fld>
            <a:endParaRPr lang="sv-SE"/>
          </a:p>
        </p:txBody>
      </p:sp>
      <p:sp>
        <p:nvSpPr>
          <p:cNvPr id="7" name="Szövegdoboz 6"/>
          <p:cNvSpPr txBox="1"/>
          <p:nvPr/>
        </p:nvSpPr>
        <p:spPr>
          <a:xfrm>
            <a:off x="22513" y="816159"/>
            <a:ext cx="1692774" cy="46166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Identity</a:t>
            </a:r>
            <a:r>
              <a:rPr lang="hu-HU" sz="1200" b="1" dirty="0">
                <a:solidFill>
                  <a:srgbClr val="00B050"/>
                </a:solidFill>
              </a:rPr>
              <a:t> of </a:t>
            </a:r>
            <a:r>
              <a:rPr lang="hu-HU" sz="1200" b="1" dirty="0" err="1">
                <a:solidFill>
                  <a:srgbClr val="00B050"/>
                </a:solidFill>
              </a:rPr>
              <a:t>the</a:t>
            </a:r>
            <a:r>
              <a:rPr lang="hu-HU" sz="1200" b="1" dirty="0">
                <a:solidFill>
                  <a:srgbClr val="00B050"/>
                </a:solidFill>
              </a:rPr>
              <a:t> Consumer, </a:t>
            </a:r>
            <a:r>
              <a:rPr lang="hu-HU" sz="1200" b="1" dirty="0" err="1">
                <a:solidFill>
                  <a:srgbClr val="00B050"/>
                </a:solidFill>
              </a:rPr>
              <a:t>mandatory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endParaRPr lang="en-US" sz="1200" b="1" dirty="0">
              <a:solidFill>
                <a:srgbClr val="00B050"/>
              </a:solidFill>
            </a:endParaRPr>
          </a:p>
        </p:txBody>
      </p:sp>
      <p:sp>
        <p:nvSpPr>
          <p:cNvPr id="8" name="Szövegdoboz 7"/>
          <p:cNvSpPr txBox="1"/>
          <p:nvPr/>
        </p:nvSpPr>
        <p:spPr>
          <a:xfrm>
            <a:off x="22513" y="1464104"/>
            <a:ext cx="1307524" cy="46166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Requested</a:t>
            </a:r>
            <a:r>
              <a:rPr lang="hu-HU" sz="1200" b="1" dirty="0">
                <a:solidFill>
                  <a:srgbClr val="00B050"/>
                </a:solidFill>
              </a:rPr>
              <a:t> Service (</a:t>
            </a:r>
            <a:r>
              <a:rPr lang="hu-HU" sz="1200" b="1" dirty="0" err="1">
                <a:solidFill>
                  <a:srgbClr val="00B050"/>
                </a:solidFill>
              </a:rPr>
              <a:t>optional</a:t>
            </a:r>
            <a:r>
              <a:rPr lang="hu-HU" sz="1200" b="1" dirty="0">
                <a:solidFill>
                  <a:srgbClr val="00B050"/>
                </a:solidFill>
              </a:rPr>
              <a:t>)</a:t>
            </a:r>
            <a:endParaRPr lang="en-US" sz="1200" b="1" dirty="0">
              <a:solidFill>
                <a:srgbClr val="00B050"/>
              </a:solidFill>
            </a:endParaRPr>
          </a:p>
        </p:txBody>
      </p:sp>
      <p:cxnSp>
        <p:nvCxnSpPr>
          <p:cNvPr id="11" name="Egyenes összekötő nyíllal 10"/>
          <p:cNvCxnSpPr>
            <a:cxnSpLocks/>
            <a:stCxn id="7" idx="3"/>
          </p:cNvCxnSpPr>
          <p:nvPr/>
        </p:nvCxnSpPr>
        <p:spPr>
          <a:xfrm>
            <a:off x="1715287" y="1046992"/>
            <a:ext cx="1576553" cy="41711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gyenes összekötő nyíllal 12"/>
          <p:cNvCxnSpPr>
            <a:cxnSpLocks/>
            <a:stCxn id="8" idx="3"/>
          </p:cNvCxnSpPr>
          <p:nvPr/>
        </p:nvCxnSpPr>
        <p:spPr>
          <a:xfrm flipV="1">
            <a:off x="1330037" y="1665625"/>
            <a:ext cx="1961803" cy="2931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Egyenes összekötő nyíllal 15"/>
          <p:cNvCxnSpPr>
            <a:cxnSpLocks/>
            <a:stCxn id="18" idx="3"/>
          </p:cNvCxnSpPr>
          <p:nvPr/>
        </p:nvCxnSpPr>
        <p:spPr>
          <a:xfrm flipV="1">
            <a:off x="1504225" y="2070623"/>
            <a:ext cx="1787615" cy="1133213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zövegdoboz 17"/>
          <p:cNvSpPr txBox="1"/>
          <p:nvPr/>
        </p:nvSpPr>
        <p:spPr>
          <a:xfrm>
            <a:off x="68232" y="2973003"/>
            <a:ext cx="1435993" cy="46166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QoS</a:t>
            </a:r>
            <a:r>
              <a:rPr lang="hu-HU" sz="1200" b="1" dirty="0">
                <a:solidFill>
                  <a:srgbClr val="00B050"/>
                </a:solidFill>
              </a:rPr>
              <a:t>, </a:t>
            </a:r>
            <a:r>
              <a:rPr lang="hu-HU" sz="1200" b="1" dirty="0" err="1">
                <a:solidFill>
                  <a:srgbClr val="00B050"/>
                </a:solidFill>
              </a:rPr>
              <a:t>demonstration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only</a:t>
            </a:r>
            <a:endParaRPr lang="en-US" sz="1200" b="1" dirty="0">
              <a:solidFill>
                <a:srgbClr val="00B050"/>
              </a:solidFill>
            </a:endParaRPr>
          </a:p>
        </p:txBody>
      </p:sp>
      <p:sp>
        <p:nvSpPr>
          <p:cNvPr id="21" name="Szövegdoboz 20"/>
          <p:cNvSpPr txBox="1"/>
          <p:nvPr/>
        </p:nvSpPr>
        <p:spPr>
          <a:xfrm>
            <a:off x="0" y="2203824"/>
            <a:ext cx="1435993" cy="64633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Preferences</a:t>
            </a:r>
            <a:r>
              <a:rPr lang="hu-HU" sz="1200" b="1" dirty="0">
                <a:solidFill>
                  <a:srgbClr val="00B050"/>
                </a:solidFill>
              </a:rPr>
              <a:t> of </a:t>
            </a:r>
            <a:r>
              <a:rPr lang="hu-HU" sz="1200" b="1" dirty="0" err="1">
                <a:solidFill>
                  <a:srgbClr val="00B050"/>
                </a:solidFill>
              </a:rPr>
              <a:t>the</a:t>
            </a:r>
            <a:r>
              <a:rPr lang="hu-HU" sz="1200" b="1" dirty="0">
                <a:solidFill>
                  <a:srgbClr val="00B050"/>
                </a:solidFill>
              </a:rPr>
              <a:t> Consumer (</a:t>
            </a:r>
            <a:r>
              <a:rPr lang="hu-HU" sz="1200" b="1" dirty="0" err="1">
                <a:solidFill>
                  <a:srgbClr val="00B050"/>
                </a:solidFill>
              </a:rPr>
              <a:t>dynamical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orch</a:t>
            </a:r>
            <a:r>
              <a:rPr lang="hu-HU" sz="1200" b="1" dirty="0">
                <a:solidFill>
                  <a:srgbClr val="00B050"/>
                </a:solidFill>
              </a:rPr>
              <a:t>.)</a:t>
            </a:r>
            <a:endParaRPr lang="en-US" sz="1200" b="1" dirty="0">
              <a:solidFill>
                <a:srgbClr val="00B050"/>
              </a:solidFill>
            </a:endParaRPr>
          </a:p>
        </p:txBody>
      </p:sp>
      <p:cxnSp>
        <p:nvCxnSpPr>
          <p:cNvPr id="22" name="Egyenes összekötő nyíllal 21"/>
          <p:cNvCxnSpPr>
            <a:cxnSpLocks/>
            <a:stCxn id="21" idx="3"/>
          </p:cNvCxnSpPr>
          <p:nvPr/>
        </p:nvCxnSpPr>
        <p:spPr>
          <a:xfrm flipV="1">
            <a:off x="1435993" y="1894509"/>
            <a:ext cx="1855847" cy="632481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Jobb oldali kapcsos zárójel 27"/>
          <p:cNvSpPr/>
          <p:nvPr/>
        </p:nvSpPr>
        <p:spPr>
          <a:xfrm>
            <a:off x="5697997" y="2112049"/>
            <a:ext cx="324952" cy="1401102"/>
          </a:xfrm>
          <a:prstGeom prst="rightBrac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Szövegdoboz 28"/>
          <p:cNvSpPr txBox="1"/>
          <p:nvPr/>
        </p:nvSpPr>
        <p:spPr>
          <a:xfrm>
            <a:off x="6139566" y="2434656"/>
            <a:ext cx="2898635" cy="83099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Flags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that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can</a:t>
            </a:r>
            <a:r>
              <a:rPr lang="hu-HU" sz="1200" b="1" dirty="0">
                <a:solidFill>
                  <a:srgbClr val="00B050"/>
                </a:solidFill>
              </a:rPr>
              <a:t> be </a:t>
            </a:r>
            <a:r>
              <a:rPr lang="hu-HU" sz="1200" b="1" dirty="0" err="1">
                <a:solidFill>
                  <a:srgbClr val="00B050"/>
                </a:solidFill>
              </a:rPr>
              <a:t>set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by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the</a:t>
            </a:r>
            <a:r>
              <a:rPr lang="hu-HU" sz="1200" b="1" dirty="0">
                <a:solidFill>
                  <a:srgbClr val="00B050"/>
                </a:solidFill>
              </a:rPr>
              <a:t> Consumer </a:t>
            </a:r>
            <a:r>
              <a:rPr lang="hu-HU" sz="1200" b="1" dirty="0" err="1">
                <a:solidFill>
                  <a:srgbClr val="00B050"/>
                </a:solidFill>
              </a:rPr>
              <a:t>to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configure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the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Orch</a:t>
            </a:r>
            <a:r>
              <a:rPr lang="hu-HU" sz="1200" b="1" dirty="0">
                <a:solidFill>
                  <a:srgbClr val="00B050"/>
                </a:solidFill>
              </a:rPr>
              <a:t>. </a:t>
            </a:r>
            <a:r>
              <a:rPr lang="hu-HU" sz="1200" b="1" dirty="0" err="1">
                <a:solidFill>
                  <a:srgbClr val="00B050"/>
                </a:solidFill>
              </a:rPr>
              <a:t>Process</a:t>
            </a:r>
            <a:endParaRPr lang="hu-HU" sz="1200" b="1" dirty="0">
              <a:solidFill>
                <a:srgbClr val="00B050"/>
              </a:solidFill>
            </a:endParaRPr>
          </a:p>
          <a:p>
            <a:endParaRPr lang="hu-HU" sz="1200" b="1" dirty="0">
              <a:solidFill>
                <a:srgbClr val="00B050"/>
              </a:solidFill>
            </a:endParaRPr>
          </a:p>
          <a:p>
            <a:r>
              <a:rPr lang="hu-HU" sz="1200" b="1" dirty="0" err="1">
                <a:solidFill>
                  <a:srgbClr val="00B050"/>
                </a:solidFill>
              </a:rPr>
              <a:t>All</a:t>
            </a:r>
            <a:r>
              <a:rPr lang="hu-HU" sz="1200" b="1" dirty="0">
                <a:solidFill>
                  <a:srgbClr val="00B050"/>
                </a:solidFill>
              </a:rPr>
              <a:t> of </a:t>
            </a:r>
            <a:r>
              <a:rPr lang="hu-HU" sz="1200" b="1" dirty="0" err="1">
                <a:solidFill>
                  <a:srgbClr val="00B050"/>
                </a:solidFill>
              </a:rPr>
              <a:t>them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are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optional</a:t>
            </a:r>
            <a:r>
              <a:rPr lang="hu-HU" sz="1200" b="1" dirty="0">
                <a:solidFill>
                  <a:srgbClr val="00B050"/>
                </a:solidFill>
              </a:rPr>
              <a:t>, </a:t>
            </a:r>
            <a:r>
              <a:rPr lang="hu-HU" sz="1200" b="1" dirty="0" err="1">
                <a:solidFill>
                  <a:srgbClr val="00B050"/>
                </a:solidFill>
              </a:rPr>
              <a:t>by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default</a:t>
            </a:r>
            <a:r>
              <a:rPr lang="hu-HU" sz="1200" b="1" dirty="0">
                <a:solidFill>
                  <a:srgbClr val="00B050"/>
                </a:solidFill>
              </a:rPr>
              <a:t> False.</a:t>
            </a:r>
          </a:p>
        </p:txBody>
      </p:sp>
    </p:spTree>
    <p:extLst>
      <p:ext uri="{BB962C8B-B14F-4D97-AF65-F5344CB8AC3E}">
        <p14:creationId xmlns:p14="http://schemas.microsoft.com/office/powerpoint/2010/main" val="18006848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422" y="871809"/>
            <a:ext cx="2400188" cy="23200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0" y="51594"/>
            <a:ext cx="7444935" cy="520492"/>
          </a:xfrm>
        </p:spPr>
        <p:txBody>
          <a:bodyPr/>
          <a:lstStyle/>
          <a:p>
            <a:r>
              <a:rPr lang="hu-HU" dirty="0" err="1"/>
              <a:t>Orchestration</a:t>
            </a:r>
            <a:r>
              <a:rPr lang="hu-HU" dirty="0"/>
              <a:t> </a:t>
            </a:r>
            <a:r>
              <a:rPr lang="hu-HU" dirty="0" err="1"/>
              <a:t>Response</a:t>
            </a:r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18</a:t>
            </a:fld>
            <a:endParaRPr lang="sv-SE"/>
          </a:p>
        </p:txBody>
      </p:sp>
      <p:sp>
        <p:nvSpPr>
          <p:cNvPr id="7" name="Szövegdoboz 6"/>
          <p:cNvSpPr txBox="1"/>
          <p:nvPr/>
        </p:nvSpPr>
        <p:spPr>
          <a:xfrm>
            <a:off x="22513" y="816159"/>
            <a:ext cx="1692774" cy="64633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>
                <a:solidFill>
                  <a:srgbClr val="00B050"/>
                </a:solidFill>
              </a:rPr>
              <a:t>The </a:t>
            </a:r>
            <a:r>
              <a:rPr lang="hu-HU" sz="1200" b="1" dirty="0" err="1">
                <a:solidFill>
                  <a:srgbClr val="00B050"/>
                </a:solidFill>
              </a:rPr>
              <a:t>Response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entity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contains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multiple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Orchestrations</a:t>
            </a:r>
            <a:r>
              <a:rPr lang="hu-HU" sz="1200" b="1" dirty="0">
                <a:solidFill>
                  <a:srgbClr val="00B050"/>
                </a:solidFill>
              </a:rPr>
              <a:t>.</a:t>
            </a:r>
            <a:endParaRPr lang="en-US" sz="1200" b="1" dirty="0">
              <a:solidFill>
                <a:srgbClr val="00B050"/>
              </a:solidFill>
            </a:endParaRPr>
          </a:p>
        </p:txBody>
      </p:sp>
      <p:sp>
        <p:nvSpPr>
          <p:cNvPr id="8" name="Szövegdoboz 7"/>
          <p:cNvSpPr txBox="1"/>
          <p:nvPr/>
        </p:nvSpPr>
        <p:spPr>
          <a:xfrm>
            <a:off x="6656699" y="232613"/>
            <a:ext cx="1550229" cy="46166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>
                <a:solidFill>
                  <a:srgbClr val="00B050"/>
                </a:solidFill>
              </a:rPr>
              <a:t>The </a:t>
            </a:r>
            <a:r>
              <a:rPr lang="hu-HU" sz="1200" b="1" dirty="0" err="1">
                <a:solidFill>
                  <a:srgbClr val="00B050"/>
                </a:solidFill>
              </a:rPr>
              <a:t>to</a:t>
            </a:r>
            <a:r>
              <a:rPr lang="hu-HU" sz="1200" b="1" dirty="0">
                <a:solidFill>
                  <a:srgbClr val="00B050"/>
                </a:solidFill>
              </a:rPr>
              <a:t>-be-</a:t>
            </a:r>
            <a:r>
              <a:rPr lang="hu-HU" sz="1200" b="1" dirty="0" err="1">
                <a:solidFill>
                  <a:srgbClr val="00B050"/>
                </a:solidFill>
              </a:rPr>
              <a:t>consumed</a:t>
            </a:r>
            <a:r>
              <a:rPr lang="hu-HU" sz="1200" b="1" dirty="0">
                <a:solidFill>
                  <a:srgbClr val="00B050"/>
                </a:solidFill>
              </a:rPr>
              <a:t> Service (</a:t>
            </a:r>
            <a:r>
              <a:rPr lang="hu-HU" sz="1200" b="1" dirty="0" err="1">
                <a:solidFill>
                  <a:srgbClr val="00B050"/>
                </a:solidFill>
              </a:rPr>
              <a:t>up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to</a:t>
            </a:r>
            <a:r>
              <a:rPr lang="hu-HU" sz="1200" b="1" dirty="0">
                <a:solidFill>
                  <a:srgbClr val="00B050"/>
                </a:solidFill>
              </a:rPr>
              <a:t> IDD)</a:t>
            </a:r>
            <a:endParaRPr lang="en-US" sz="1200" b="1" dirty="0">
              <a:solidFill>
                <a:srgbClr val="00B050"/>
              </a:solidFill>
            </a:endParaRPr>
          </a:p>
        </p:txBody>
      </p:sp>
      <p:cxnSp>
        <p:nvCxnSpPr>
          <p:cNvPr id="11" name="Egyenes összekötő nyíllal 10"/>
          <p:cNvCxnSpPr>
            <a:stCxn id="7" idx="3"/>
          </p:cNvCxnSpPr>
          <p:nvPr/>
        </p:nvCxnSpPr>
        <p:spPr>
          <a:xfrm>
            <a:off x="1715287" y="1139325"/>
            <a:ext cx="623135" cy="264634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gyenes összekötő nyíllal 12"/>
          <p:cNvCxnSpPr>
            <a:stCxn id="8" idx="1"/>
          </p:cNvCxnSpPr>
          <p:nvPr/>
        </p:nvCxnSpPr>
        <p:spPr>
          <a:xfrm flipH="1">
            <a:off x="3922096" y="463446"/>
            <a:ext cx="2734603" cy="1823375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Egyenes összekötő nyíllal 15"/>
          <p:cNvCxnSpPr>
            <a:stCxn id="18" idx="1"/>
          </p:cNvCxnSpPr>
          <p:nvPr/>
        </p:nvCxnSpPr>
        <p:spPr>
          <a:xfrm flipH="1">
            <a:off x="4028473" y="1407914"/>
            <a:ext cx="2574820" cy="1010334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zövegdoboz 17"/>
          <p:cNvSpPr txBox="1"/>
          <p:nvPr/>
        </p:nvSpPr>
        <p:spPr>
          <a:xfrm>
            <a:off x="6603293" y="1177081"/>
            <a:ext cx="1853018" cy="46166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>
                <a:solidFill>
                  <a:srgbClr val="00B050"/>
                </a:solidFill>
              </a:rPr>
              <a:t>The </a:t>
            </a:r>
            <a:r>
              <a:rPr lang="hu-HU" sz="1200" b="1" dirty="0" err="1">
                <a:solidFill>
                  <a:srgbClr val="00B050"/>
                </a:solidFill>
              </a:rPr>
              <a:t>Provider’s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identity</a:t>
            </a:r>
            <a:r>
              <a:rPr lang="hu-HU" sz="1200" b="1" dirty="0">
                <a:solidFill>
                  <a:srgbClr val="00B050"/>
                </a:solidFill>
              </a:rPr>
              <a:t> (</a:t>
            </a:r>
            <a:r>
              <a:rPr lang="hu-HU" sz="1200" b="1" dirty="0" err="1">
                <a:solidFill>
                  <a:srgbClr val="00B050"/>
                </a:solidFill>
              </a:rPr>
              <a:t>IP:port</a:t>
            </a:r>
            <a:r>
              <a:rPr lang="hu-HU" sz="1200" b="1" dirty="0">
                <a:solidFill>
                  <a:srgbClr val="00B050"/>
                </a:solidFill>
              </a:rPr>
              <a:t>/</a:t>
            </a:r>
            <a:r>
              <a:rPr lang="hu-HU" sz="1200" b="1" dirty="0" err="1">
                <a:solidFill>
                  <a:srgbClr val="00B050"/>
                </a:solidFill>
              </a:rPr>
              <a:t>baseURL</a:t>
            </a:r>
            <a:r>
              <a:rPr lang="hu-HU" sz="1200" b="1" dirty="0">
                <a:solidFill>
                  <a:srgbClr val="00B050"/>
                </a:solidFill>
              </a:rPr>
              <a:t>)</a:t>
            </a:r>
            <a:endParaRPr lang="en-US" sz="1200" b="1" dirty="0">
              <a:solidFill>
                <a:srgbClr val="00B050"/>
              </a:solidFill>
            </a:endParaRPr>
          </a:p>
        </p:txBody>
      </p:sp>
      <p:sp>
        <p:nvSpPr>
          <p:cNvPr id="21" name="Szövegdoboz 20"/>
          <p:cNvSpPr txBox="1"/>
          <p:nvPr/>
        </p:nvSpPr>
        <p:spPr>
          <a:xfrm>
            <a:off x="6468272" y="2156393"/>
            <a:ext cx="2675728" cy="27699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>
                <a:solidFill>
                  <a:srgbClr val="00B050"/>
                </a:solidFill>
              </a:rPr>
              <a:t>The URL of </a:t>
            </a:r>
            <a:r>
              <a:rPr lang="hu-HU" sz="1200" b="1" dirty="0" err="1">
                <a:solidFill>
                  <a:srgbClr val="00B050"/>
                </a:solidFill>
              </a:rPr>
              <a:t>the</a:t>
            </a:r>
            <a:r>
              <a:rPr lang="hu-HU" sz="1200" b="1" dirty="0">
                <a:solidFill>
                  <a:srgbClr val="00B050"/>
                </a:solidFill>
              </a:rPr>
              <a:t> Service (</a:t>
            </a:r>
            <a:r>
              <a:rPr lang="hu-HU" sz="1200" b="1" dirty="0" err="1">
                <a:solidFill>
                  <a:srgbClr val="00B050"/>
                </a:solidFill>
              </a:rPr>
              <a:t>after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baseURL</a:t>
            </a:r>
            <a:r>
              <a:rPr lang="hu-HU" sz="1200" b="1" dirty="0">
                <a:solidFill>
                  <a:srgbClr val="00B050"/>
                </a:solidFill>
              </a:rPr>
              <a:t>)</a:t>
            </a:r>
            <a:endParaRPr lang="en-US" sz="1200" b="1" dirty="0">
              <a:solidFill>
                <a:srgbClr val="00B050"/>
              </a:solidFill>
            </a:endParaRPr>
          </a:p>
        </p:txBody>
      </p:sp>
      <p:cxnSp>
        <p:nvCxnSpPr>
          <p:cNvPr id="22" name="Egyenes összekötő nyíllal 21"/>
          <p:cNvCxnSpPr>
            <a:stCxn id="21" idx="1"/>
          </p:cNvCxnSpPr>
          <p:nvPr/>
        </p:nvCxnSpPr>
        <p:spPr>
          <a:xfrm flipH="1">
            <a:off x="3498903" y="2294893"/>
            <a:ext cx="2969369" cy="28205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Jobb oldali kapcsos zárójel 27"/>
          <p:cNvSpPr/>
          <p:nvPr/>
        </p:nvSpPr>
        <p:spPr>
          <a:xfrm>
            <a:off x="4118058" y="2691975"/>
            <a:ext cx="324952" cy="184693"/>
          </a:xfrm>
          <a:prstGeom prst="rightBrac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Szövegdoboz 28"/>
          <p:cNvSpPr txBox="1"/>
          <p:nvPr/>
        </p:nvSpPr>
        <p:spPr>
          <a:xfrm>
            <a:off x="6222646" y="2614817"/>
            <a:ext cx="2898635" cy="27699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Token</a:t>
            </a:r>
            <a:r>
              <a:rPr lang="hu-HU" sz="1200" b="1" dirty="0">
                <a:solidFill>
                  <a:srgbClr val="00B050"/>
                </a:solidFill>
              </a:rPr>
              <a:t> and </a:t>
            </a:r>
            <a:r>
              <a:rPr lang="hu-HU" sz="1200" b="1" dirty="0" err="1">
                <a:solidFill>
                  <a:srgbClr val="00B050"/>
                </a:solidFill>
              </a:rPr>
              <a:t>signature</a:t>
            </a:r>
            <a:r>
              <a:rPr lang="hu-HU" sz="1200" b="1" dirty="0">
                <a:solidFill>
                  <a:srgbClr val="00B050"/>
                </a:solidFill>
              </a:rPr>
              <a:t> (</a:t>
            </a:r>
            <a:r>
              <a:rPr lang="hu-HU" sz="1200" b="1" dirty="0" err="1">
                <a:solidFill>
                  <a:srgbClr val="00B050"/>
                </a:solidFill>
              </a:rPr>
              <a:t>optional</a:t>
            </a:r>
            <a:r>
              <a:rPr lang="hu-HU" sz="1200" b="1" dirty="0">
                <a:solidFill>
                  <a:srgbClr val="00B050"/>
                </a:solidFill>
              </a:rPr>
              <a:t>)</a:t>
            </a:r>
          </a:p>
        </p:txBody>
      </p:sp>
      <p:cxnSp>
        <p:nvCxnSpPr>
          <p:cNvPr id="31" name="Egyenes összekötő nyíllal 30"/>
          <p:cNvCxnSpPr>
            <a:stCxn id="29" idx="1"/>
            <a:endCxn id="28" idx="1"/>
          </p:cNvCxnSpPr>
          <p:nvPr/>
        </p:nvCxnSpPr>
        <p:spPr>
          <a:xfrm flipH="1">
            <a:off x="4443010" y="2753317"/>
            <a:ext cx="1779636" cy="31005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Szövegdoboz 33"/>
          <p:cNvSpPr txBox="1"/>
          <p:nvPr/>
        </p:nvSpPr>
        <p:spPr>
          <a:xfrm>
            <a:off x="6080484" y="3166554"/>
            <a:ext cx="2898635" cy="101566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Special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field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that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can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pass</a:t>
            </a:r>
            <a:r>
              <a:rPr lang="hu-HU" sz="1200" b="1" dirty="0">
                <a:solidFill>
                  <a:srgbClr val="00B050"/>
                </a:solidFill>
              </a:rPr>
              <a:t> extra </a:t>
            </a:r>
            <a:r>
              <a:rPr lang="hu-HU" sz="1200" b="1" dirty="0" err="1">
                <a:solidFill>
                  <a:srgbClr val="00B050"/>
                </a:solidFill>
              </a:rPr>
              <a:t>configuration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data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serialized</a:t>
            </a:r>
            <a:r>
              <a:rPr lang="hu-HU" sz="1200" b="1" dirty="0">
                <a:solidFill>
                  <a:srgbClr val="00B050"/>
                </a:solidFill>
              </a:rPr>
              <a:t>. </a:t>
            </a:r>
          </a:p>
          <a:p>
            <a:endParaRPr lang="hu-HU" sz="1200" b="1" dirty="0">
              <a:solidFill>
                <a:srgbClr val="00B050"/>
              </a:solidFill>
            </a:endParaRPr>
          </a:p>
          <a:p>
            <a:r>
              <a:rPr lang="hu-HU" sz="1200" b="1" dirty="0" err="1">
                <a:solidFill>
                  <a:srgbClr val="00B050"/>
                </a:solidFill>
              </a:rPr>
              <a:t>Currently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only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used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by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the</a:t>
            </a:r>
            <a:r>
              <a:rPr lang="hu-HU" sz="1200" b="1" dirty="0">
                <a:solidFill>
                  <a:srgbClr val="00B050"/>
                </a:solidFill>
              </a:rPr>
              <a:t> „Default </a:t>
            </a:r>
            <a:r>
              <a:rPr lang="hu-HU" sz="1200" b="1" dirty="0" err="1">
                <a:solidFill>
                  <a:srgbClr val="00B050"/>
                </a:solidFill>
              </a:rPr>
              <a:t>Config</a:t>
            </a:r>
            <a:r>
              <a:rPr lang="hu-HU" sz="1200" b="1" dirty="0">
                <a:solidFill>
                  <a:srgbClr val="00B050"/>
                </a:solidFill>
              </a:rPr>
              <a:t>”.</a:t>
            </a:r>
          </a:p>
        </p:txBody>
      </p:sp>
      <p:cxnSp>
        <p:nvCxnSpPr>
          <p:cNvPr id="35" name="Egyenes összekötő nyíllal 34"/>
          <p:cNvCxnSpPr>
            <a:stCxn id="34" idx="1"/>
          </p:cNvCxnSpPr>
          <p:nvPr/>
        </p:nvCxnSpPr>
        <p:spPr>
          <a:xfrm flipH="1" flipV="1">
            <a:off x="3498904" y="3059061"/>
            <a:ext cx="2581580" cy="615325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07815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5186" y="160234"/>
            <a:ext cx="7444935" cy="520492"/>
          </a:xfrm>
        </p:spPr>
        <p:txBody>
          <a:bodyPr/>
          <a:lstStyle/>
          <a:p>
            <a:r>
              <a:rPr lang="hu-HU" dirty="0" err="1"/>
              <a:t>Default</a:t>
            </a:r>
            <a:r>
              <a:rPr lang="hu-HU" dirty="0"/>
              <a:t> </a:t>
            </a:r>
            <a:r>
              <a:rPr lang="hu-HU" dirty="0" err="1"/>
              <a:t>configuration</a:t>
            </a:r>
            <a:r>
              <a:rPr lang="hu-HU" dirty="0"/>
              <a:t> </a:t>
            </a:r>
            <a:br>
              <a:rPr lang="hu-HU" dirty="0"/>
            </a:br>
            <a:r>
              <a:rPr lang="hu-HU" dirty="0"/>
              <a:t>(boot </a:t>
            </a:r>
            <a:r>
              <a:rPr lang="hu-HU" dirty="0" err="1"/>
              <a:t>time</a:t>
            </a:r>
            <a:r>
              <a:rPr lang="hu-HU" dirty="0"/>
              <a:t>)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quarter" idx="10"/>
          </p:nvPr>
        </p:nvSpPr>
        <p:spPr>
          <a:xfrm>
            <a:off x="25185" y="1312148"/>
            <a:ext cx="7879463" cy="433560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For</a:t>
            </a:r>
            <a:r>
              <a:rPr lang="hu-HU" sz="1800" dirty="0"/>
              <a:t> </a:t>
            </a:r>
            <a:r>
              <a:rPr lang="hu-HU" sz="1800" dirty="0" err="1"/>
              <a:t>App</a:t>
            </a:r>
            <a:r>
              <a:rPr lang="hu-HU" sz="1800" dirty="0"/>
              <a:t>. System </a:t>
            </a:r>
            <a:r>
              <a:rPr lang="hu-HU" sz="1800" dirty="0" err="1"/>
              <a:t>initialization</a:t>
            </a:r>
            <a:endParaRPr lang="hu-HU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Static</a:t>
            </a:r>
            <a:r>
              <a:rPr lang="hu-HU" sz="1800" dirty="0"/>
              <a:t>, </a:t>
            </a:r>
            <a:r>
              <a:rPr lang="hu-HU" sz="1800" dirty="0" err="1"/>
              <a:t>Orchestration</a:t>
            </a:r>
            <a:r>
              <a:rPr lang="hu-HU" sz="1800" dirty="0"/>
              <a:t> </a:t>
            </a:r>
            <a:r>
              <a:rPr lang="hu-HU" sz="1800" dirty="0" err="1"/>
              <a:t>Store</a:t>
            </a:r>
            <a:r>
              <a:rPr lang="hu-HU" sz="1800" dirty="0"/>
              <a:t> </a:t>
            </a:r>
            <a:r>
              <a:rPr lang="hu-HU" sz="1800" dirty="0" err="1"/>
              <a:t>entry</a:t>
            </a:r>
            <a:endParaRPr lang="hu-HU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/>
              <a:t>Service </a:t>
            </a:r>
            <a:r>
              <a:rPr lang="hu-HU" sz="1800" dirty="0" err="1"/>
              <a:t>Request</a:t>
            </a:r>
            <a:r>
              <a:rPr lang="hu-HU" sz="1800" dirty="0"/>
              <a:t>: </a:t>
            </a:r>
            <a:r>
              <a:rPr lang="hu-HU" sz="1800" dirty="0" err="1"/>
              <a:t>minimal</a:t>
            </a:r>
            <a:endParaRPr lang="hu-HU" sz="18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If</a:t>
            </a:r>
            <a:r>
              <a:rPr lang="hu-HU" sz="1600" dirty="0"/>
              <a:t> SSL is </a:t>
            </a:r>
            <a:r>
              <a:rPr lang="hu-HU" sz="1600" dirty="0" err="1"/>
              <a:t>used</a:t>
            </a:r>
            <a:r>
              <a:rPr lang="hu-HU" sz="1600" dirty="0"/>
              <a:t>, </a:t>
            </a:r>
            <a:r>
              <a:rPr lang="hu-HU" sz="1600" dirty="0" err="1"/>
              <a:t>could</a:t>
            </a:r>
            <a:r>
              <a:rPr lang="hu-HU" sz="1600" dirty="0"/>
              <a:t> be </a:t>
            </a:r>
            <a:r>
              <a:rPr lang="hu-HU" sz="1600" dirty="0" err="1"/>
              <a:t>reduced</a:t>
            </a:r>
            <a:r>
              <a:rPr lang="hu-HU" sz="1600" dirty="0"/>
              <a:t> </a:t>
            </a:r>
            <a:r>
              <a:rPr lang="hu-HU" sz="1600" dirty="0" err="1"/>
              <a:t>to</a:t>
            </a:r>
            <a:r>
              <a:rPr lang="hu-HU" sz="1600" dirty="0"/>
              <a:t> a GET (</a:t>
            </a:r>
            <a:r>
              <a:rPr lang="hu-HU" sz="1600" dirty="0" err="1"/>
              <a:t>not</a:t>
            </a:r>
            <a:r>
              <a:rPr lang="hu-HU" sz="1600" dirty="0"/>
              <a:t> </a:t>
            </a:r>
            <a:r>
              <a:rPr lang="hu-HU" sz="1600" dirty="0" err="1"/>
              <a:t>implemented</a:t>
            </a:r>
            <a:r>
              <a:rPr lang="hu-HU" sz="16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Orchestration</a:t>
            </a:r>
            <a:r>
              <a:rPr lang="hu-HU" sz="1800" dirty="0"/>
              <a:t> </a:t>
            </a:r>
            <a:r>
              <a:rPr lang="hu-HU" sz="1800" dirty="0" err="1"/>
              <a:t>Response</a:t>
            </a:r>
            <a:endParaRPr lang="hu-HU" sz="18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/>
              <a:t>There </a:t>
            </a:r>
            <a:r>
              <a:rPr lang="hu-HU" sz="1600" dirty="0" err="1"/>
              <a:t>can</a:t>
            </a:r>
            <a:r>
              <a:rPr lang="hu-HU" sz="1600" dirty="0"/>
              <a:t> be </a:t>
            </a:r>
            <a:r>
              <a:rPr lang="hu-HU" sz="1600" dirty="0" err="1"/>
              <a:t>additional</a:t>
            </a:r>
            <a:r>
              <a:rPr lang="hu-HU" sz="1600" dirty="0"/>
              <a:t> </a:t>
            </a:r>
            <a:r>
              <a:rPr lang="hu-HU" sz="1600" dirty="0" err="1"/>
              <a:t>configuration</a:t>
            </a:r>
            <a:r>
              <a:rPr lang="hu-HU" sz="1600" dirty="0"/>
              <a:t> </a:t>
            </a:r>
            <a:r>
              <a:rPr lang="hu-HU" sz="1600" dirty="0" err="1"/>
              <a:t>information</a:t>
            </a:r>
            <a:r>
              <a:rPr lang="hu-HU" sz="1600" dirty="0"/>
              <a:t> </a:t>
            </a:r>
            <a:r>
              <a:rPr lang="hu-HU" sz="1600" dirty="0" err="1"/>
              <a:t>passed</a:t>
            </a:r>
            <a:r>
              <a:rPr lang="hu-HU" sz="1600" dirty="0"/>
              <a:t> („</a:t>
            </a:r>
            <a:r>
              <a:rPr lang="hu-HU" sz="1600" dirty="0" err="1"/>
              <a:t>Instructions</a:t>
            </a:r>
            <a:r>
              <a:rPr lang="hu-HU" sz="1600" dirty="0"/>
              <a:t>”)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/>
              <a:t>An </a:t>
            </a:r>
            <a:r>
              <a:rPr lang="hu-HU" sz="1600" dirty="0" err="1"/>
              <a:t>ordered</a:t>
            </a:r>
            <a:r>
              <a:rPr lang="hu-HU" sz="1600" dirty="0"/>
              <a:t> </a:t>
            </a:r>
            <a:r>
              <a:rPr lang="hu-HU" sz="1600" dirty="0" err="1"/>
              <a:t>list</a:t>
            </a:r>
            <a:r>
              <a:rPr lang="hu-HU" sz="1600" dirty="0"/>
              <a:t> of &lt;</a:t>
            </a:r>
            <a:r>
              <a:rPr lang="hu-HU" sz="1600" dirty="0" err="1"/>
              <a:t>Provider</a:t>
            </a:r>
            <a:r>
              <a:rPr lang="hu-HU" sz="1600" dirty="0"/>
              <a:t>, Service, </a:t>
            </a:r>
            <a:r>
              <a:rPr lang="hu-HU" sz="1600" dirty="0" err="1"/>
              <a:t>Instruction</a:t>
            </a:r>
            <a:r>
              <a:rPr lang="hu-HU" sz="1600" dirty="0"/>
              <a:t>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Intention</a:t>
            </a:r>
            <a:r>
              <a:rPr lang="hu-HU" sz="1800" dirty="0"/>
              <a:t>: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Firstly</a:t>
            </a:r>
            <a:r>
              <a:rPr lang="hu-HU" sz="1600" dirty="0"/>
              <a:t>, </a:t>
            </a:r>
            <a:r>
              <a:rPr lang="hu-HU" sz="1600" dirty="0" err="1"/>
              <a:t>you</a:t>
            </a:r>
            <a:r>
              <a:rPr lang="hu-HU" sz="1600" dirty="0"/>
              <a:t> </a:t>
            </a:r>
            <a:r>
              <a:rPr lang="hu-HU" sz="1600" dirty="0" err="1"/>
              <a:t>shall</a:t>
            </a:r>
            <a:r>
              <a:rPr lang="hu-HU" sz="1600" dirty="0"/>
              <a:t> </a:t>
            </a:r>
            <a:r>
              <a:rPr lang="hu-HU" sz="1600" dirty="0" err="1"/>
              <a:t>consume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„System </a:t>
            </a:r>
            <a:r>
              <a:rPr lang="hu-HU" sz="1600" dirty="0" err="1"/>
              <a:t>Configuration</a:t>
            </a:r>
            <a:r>
              <a:rPr lang="hu-HU" sz="1600" dirty="0"/>
              <a:t> Service” </a:t>
            </a:r>
            <a:r>
              <a:rPr lang="hu-HU" sz="1600" dirty="0" err="1"/>
              <a:t>from</a:t>
            </a:r>
            <a:r>
              <a:rPr lang="hu-HU" sz="1600" dirty="0"/>
              <a:t> </a:t>
            </a:r>
            <a:r>
              <a:rPr lang="hu-HU" sz="1600" dirty="0" err="1"/>
              <a:t>SysConfig</a:t>
            </a:r>
            <a:r>
              <a:rPr lang="hu-HU" sz="1600" dirty="0"/>
              <a:t> </a:t>
            </a:r>
            <a:r>
              <a:rPr lang="hu-HU" sz="1600" dirty="0" err="1"/>
              <a:t>Store</a:t>
            </a:r>
            <a:endParaRPr lang="hu-HU" sz="16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Secondly</a:t>
            </a:r>
            <a:r>
              <a:rPr lang="hu-HU" sz="1600" dirty="0"/>
              <a:t>, </a:t>
            </a:r>
            <a:r>
              <a:rPr lang="hu-HU" sz="1600" dirty="0" err="1"/>
              <a:t>consume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„</a:t>
            </a:r>
            <a:r>
              <a:rPr lang="hu-HU" sz="1600" dirty="0" err="1"/>
              <a:t>ServiceDiscovery</a:t>
            </a:r>
            <a:r>
              <a:rPr lang="hu-HU" sz="1600" dirty="0"/>
              <a:t> Service” </a:t>
            </a:r>
            <a:r>
              <a:rPr lang="hu-HU" sz="1600" dirty="0" err="1"/>
              <a:t>from</a:t>
            </a:r>
            <a:r>
              <a:rPr lang="hu-HU" sz="1600" dirty="0"/>
              <a:t> SR </a:t>
            </a:r>
            <a:r>
              <a:rPr lang="hu-HU" sz="1600" dirty="0" err="1"/>
              <a:t>to</a:t>
            </a:r>
            <a:r>
              <a:rPr lang="hu-HU" sz="1600" dirty="0"/>
              <a:t> </a:t>
            </a:r>
            <a:r>
              <a:rPr lang="hu-HU" sz="1600" dirty="0" err="1"/>
              <a:t>register</a:t>
            </a:r>
            <a:r>
              <a:rPr lang="hu-HU" sz="1600" dirty="0"/>
              <a:t> </a:t>
            </a:r>
            <a:r>
              <a:rPr lang="hu-HU" sz="1600" dirty="0" err="1"/>
              <a:t>yourself</a:t>
            </a:r>
            <a:endParaRPr lang="hu-HU" sz="16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Thirdly</a:t>
            </a:r>
            <a:r>
              <a:rPr lang="hu-HU" sz="1600" dirty="0"/>
              <a:t>, </a:t>
            </a:r>
            <a:r>
              <a:rPr lang="hu-HU" sz="1600" dirty="0" err="1"/>
              <a:t>consume</a:t>
            </a:r>
            <a:r>
              <a:rPr lang="hu-HU" sz="1600" dirty="0"/>
              <a:t> again </a:t>
            </a:r>
            <a:r>
              <a:rPr lang="hu-HU" sz="1600" dirty="0" err="1"/>
              <a:t>the</a:t>
            </a:r>
            <a:r>
              <a:rPr lang="hu-HU" sz="1600" dirty="0"/>
              <a:t> „</a:t>
            </a:r>
            <a:r>
              <a:rPr lang="hu-HU" sz="1600" dirty="0" err="1"/>
              <a:t>Orchestration</a:t>
            </a:r>
            <a:r>
              <a:rPr lang="hu-HU" sz="1600" dirty="0"/>
              <a:t>” </a:t>
            </a:r>
            <a:r>
              <a:rPr lang="hu-HU" sz="1600" dirty="0" err="1"/>
              <a:t>with</a:t>
            </a:r>
            <a:r>
              <a:rPr lang="hu-HU" sz="1600" dirty="0"/>
              <a:t> a </a:t>
            </a:r>
            <a:r>
              <a:rPr lang="hu-HU" sz="1600" dirty="0" err="1"/>
              <a:t>runtime</a:t>
            </a:r>
            <a:r>
              <a:rPr lang="hu-HU" sz="1600" dirty="0"/>
              <a:t> </a:t>
            </a:r>
            <a:r>
              <a:rPr lang="hu-HU" sz="1600" dirty="0" err="1"/>
              <a:t>request</a:t>
            </a:r>
            <a:r>
              <a:rPr lang="hu-HU" sz="1600" dirty="0"/>
              <a:t> (</a:t>
            </a:r>
            <a:r>
              <a:rPr lang="hu-HU" sz="1600" dirty="0" err="1"/>
              <a:t>passed</a:t>
            </a:r>
            <a:r>
              <a:rPr lang="hu-HU" sz="1600" dirty="0"/>
              <a:t> in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Instruciton</a:t>
            </a:r>
            <a:r>
              <a:rPr lang="hu-HU" sz="1600" dirty="0"/>
              <a:t> </a:t>
            </a:r>
            <a:r>
              <a:rPr lang="hu-HU" sz="1600" dirty="0" err="1"/>
              <a:t>field</a:t>
            </a:r>
            <a:r>
              <a:rPr lang="hu-HU" sz="1600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endParaRPr lang="hu-HU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hu-HU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19</a:t>
            </a:fld>
            <a:endParaRPr lang="sv-SE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508" y="-140666"/>
            <a:ext cx="3625482" cy="242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297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Agenda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hu-HU" dirty="0" err="1"/>
              <a:t>What</a:t>
            </a:r>
            <a:r>
              <a:rPr lang="hu-HU" dirty="0"/>
              <a:t> is </a:t>
            </a:r>
            <a:r>
              <a:rPr lang="hu-HU" dirty="0" err="1"/>
              <a:t>it</a:t>
            </a:r>
            <a:r>
              <a:rPr lang="hu-HU" dirty="0"/>
              <a:t> </a:t>
            </a:r>
            <a:r>
              <a:rPr lang="hu-HU" dirty="0" err="1"/>
              <a:t>designed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?</a:t>
            </a:r>
          </a:p>
          <a:p>
            <a:pPr marL="931862" lvl="1" indent="-457200">
              <a:buFont typeface="+mj-lt"/>
              <a:buAutoNum type="arabicPeriod"/>
            </a:pPr>
            <a:r>
              <a:rPr lang="hu-HU" dirty="0" err="1"/>
              <a:t>Requirements</a:t>
            </a:r>
            <a:r>
              <a:rPr lang="hu-HU" dirty="0"/>
              <a:t> and </a:t>
            </a:r>
            <a:r>
              <a:rPr lang="hu-HU" dirty="0" err="1"/>
              <a:t>scenarios</a:t>
            </a:r>
            <a:endParaRPr lang="hu-HU" dirty="0"/>
          </a:p>
          <a:p>
            <a:pPr marL="931862" lvl="1" indent="-457200">
              <a:buFont typeface="+mj-lt"/>
              <a:buAutoNum type="arabicPeriod"/>
            </a:pPr>
            <a:r>
              <a:rPr lang="hu-HU" dirty="0" err="1"/>
              <a:t>Principles</a:t>
            </a:r>
            <a:endParaRPr lang="hu-HU" dirty="0"/>
          </a:p>
          <a:p>
            <a:pPr marL="457200" indent="-457200">
              <a:buFont typeface="+mj-lt"/>
              <a:buAutoNum type="arabicPeriod"/>
            </a:pPr>
            <a:r>
              <a:rPr lang="hu-HU" dirty="0"/>
              <a:t>G3.2 </a:t>
            </a:r>
            <a:r>
              <a:rPr lang="hu-HU" dirty="0" err="1"/>
              <a:t>orchestration</a:t>
            </a:r>
            <a:endParaRPr lang="hu-HU" dirty="0"/>
          </a:p>
          <a:p>
            <a:pPr marL="931862" lvl="1" indent="-457200">
              <a:buFont typeface="+mj-lt"/>
              <a:buAutoNum type="arabicPeriod"/>
            </a:pPr>
            <a:r>
              <a:rPr lang="hu-HU" dirty="0" err="1"/>
              <a:t>Intra-Cloud</a:t>
            </a:r>
            <a:r>
              <a:rPr lang="hu-HU" dirty="0"/>
              <a:t> </a:t>
            </a:r>
            <a:r>
              <a:rPr lang="hu-HU" dirty="0" err="1"/>
              <a:t>orchestration</a:t>
            </a:r>
            <a:r>
              <a:rPr lang="hu-HU" dirty="0"/>
              <a:t> </a:t>
            </a:r>
            <a:r>
              <a:rPr lang="hu-HU" dirty="0" err="1"/>
              <a:t>fundamentals</a:t>
            </a:r>
            <a:endParaRPr lang="hu-HU" dirty="0"/>
          </a:p>
          <a:p>
            <a:pPr marL="931862" lvl="1" indent="-457200">
              <a:buFont typeface="+mj-lt"/>
              <a:buAutoNum type="arabicPeriod"/>
            </a:pPr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orchestration</a:t>
            </a:r>
            <a:r>
              <a:rPr lang="hu-HU" dirty="0"/>
              <a:t> </a:t>
            </a:r>
            <a:r>
              <a:rPr lang="hu-HU" dirty="0" err="1"/>
              <a:t>concepts</a:t>
            </a:r>
            <a:r>
              <a:rPr lang="hu-HU" dirty="0"/>
              <a:t>, </a:t>
            </a:r>
            <a:r>
              <a:rPr lang="hu-HU" dirty="0" err="1"/>
              <a:t>philosophy</a:t>
            </a:r>
            <a:endParaRPr lang="hu-HU" dirty="0"/>
          </a:p>
          <a:p>
            <a:pPr marL="931862" lvl="1" indent="-457200">
              <a:buFont typeface="+mj-lt"/>
              <a:buAutoNum type="arabicPeriod"/>
            </a:pPr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core</a:t>
            </a:r>
            <a:r>
              <a:rPr lang="hu-HU" dirty="0"/>
              <a:t> </a:t>
            </a:r>
            <a:r>
              <a:rPr lang="hu-HU" dirty="0" err="1"/>
              <a:t>architecture</a:t>
            </a:r>
            <a:endParaRPr lang="hu-HU" dirty="0"/>
          </a:p>
          <a:p>
            <a:pPr marL="457200" indent="-457200">
              <a:buFont typeface="+mj-lt"/>
              <a:buAutoNum type="arabicPeriod"/>
            </a:pPr>
            <a:r>
              <a:rPr lang="hu-HU" dirty="0" err="1"/>
              <a:t>Future</a:t>
            </a:r>
            <a:r>
              <a:rPr lang="hu-HU" dirty="0"/>
              <a:t> </a:t>
            </a:r>
            <a:r>
              <a:rPr lang="hu-HU" dirty="0" err="1"/>
              <a:t>work</a:t>
            </a:r>
            <a:endParaRPr lang="hu-HU" dirty="0"/>
          </a:p>
          <a:p>
            <a:pPr marL="931862" lvl="1" indent="-457200">
              <a:buFont typeface="+mj-lt"/>
              <a:buAutoNum type="arabicPeriod"/>
            </a:pPr>
            <a:r>
              <a:rPr lang="hu-HU" dirty="0" err="1"/>
              <a:t>Where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next</a:t>
            </a:r>
            <a:r>
              <a:rPr lang="hu-HU" dirty="0"/>
              <a:t>?</a:t>
            </a:r>
          </a:p>
          <a:p>
            <a:pPr marL="931862" lvl="1" indent="-457200">
              <a:buFont typeface="+mj-lt"/>
              <a:buAutoNum type="arabicPeriod"/>
            </a:pPr>
            <a:r>
              <a:rPr lang="hu-HU" dirty="0" err="1"/>
              <a:t>Optimization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framework</a:t>
            </a:r>
            <a:endParaRPr lang="hu-HU" dirty="0"/>
          </a:p>
          <a:p>
            <a:pPr marL="457200" indent="-457200">
              <a:buFont typeface="+mj-lt"/>
              <a:buAutoNum type="arabicPeriod"/>
            </a:pP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324032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48227" y="160234"/>
            <a:ext cx="7444935" cy="520492"/>
          </a:xfrm>
        </p:spPr>
        <p:txBody>
          <a:bodyPr/>
          <a:lstStyle/>
          <a:p>
            <a:r>
              <a:rPr lang="hu-HU" dirty="0" err="1"/>
              <a:t>Store-based</a:t>
            </a:r>
            <a:r>
              <a:rPr lang="hu-HU" dirty="0"/>
              <a:t> </a:t>
            </a:r>
            <a:r>
              <a:rPr lang="hu-HU" dirty="0" err="1"/>
              <a:t>Orchestration</a:t>
            </a:r>
            <a:r>
              <a:rPr lang="hu-HU" dirty="0"/>
              <a:t> (</a:t>
            </a:r>
            <a:r>
              <a:rPr lang="hu-HU" dirty="0" err="1"/>
              <a:t>runtime</a:t>
            </a:r>
            <a:r>
              <a:rPr lang="hu-HU" dirty="0"/>
              <a:t>)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20</a:t>
            </a:fld>
            <a:endParaRPr lang="sv-SE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9890" y="216961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u-HU"/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155" y="2317011"/>
            <a:ext cx="6492007" cy="3347989"/>
          </a:xfrm>
          <a:prstGeom prst="rect">
            <a:avLst/>
          </a:prstGeom>
        </p:spPr>
      </p:pic>
      <p:sp>
        <p:nvSpPr>
          <p:cNvPr id="7" name="Szövegdoboz 6"/>
          <p:cNvSpPr txBox="1"/>
          <p:nvPr/>
        </p:nvSpPr>
        <p:spPr>
          <a:xfrm>
            <a:off x="217369" y="755702"/>
            <a:ext cx="87899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runtime</a:t>
            </a:r>
            <a:r>
              <a:rPr lang="hu-HU" dirty="0"/>
              <a:t>. There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hardwired</a:t>
            </a:r>
            <a:r>
              <a:rPr lang="hu-HU" dirty="0"/>
              <a:t> </a:t>
            </a:r>
            <a:r>
              <a:rPr lang="hu-HU" dirty="0" err="1"/>
              <a:t>connections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possible</a:t>
            </a:r>
            <a:r>
              <a:rPr lang="hu-HU" dirty="0"/>
              <a:t> </a:t>
            </a:r>
            <a:r>
              <a:rPr lang="hu-HU" i="1" dirty="0"/>
              <a:t>backup</a:t>
            </a:r>
            <a:r>
              <a:rPr lang="hu-HU" dirty="0"/>
              <a:t> </a:t>
            </a:r>
            <a:r>
              <a:rPr lang="hu-HU" dirty="0" err="1"/>
              <a:t>Providers</a:t>
            </a:r>
            <a:r>
              <a:rPr lang="hu-HU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The </a:t>
            </a:r>
            <a:r>
              <a:rPr lang="hu-HU" dirty="0" err="1"/>
              <a:t>Orchestrator</a:t>
            </a:r>
            <a:r>
              <a:rPr lang="hu-HU" dirty="0"/>
              <a:t> </a:t>
            </a:r>
            <a:r>
              <a:rPr lang="hu-HU" b="1" dirty="0" err="1"/>
              <a:t>will</a:t>
            </a:r>
            <a:r>
              <a:rPr lang="hu-HU" b="1" dirty="0"/>
              <a:t> </a:t>
            </a:r>
            <a:r>
              <a:rPr lang="hu-HU" b="1" dirty="0" err="1"/>
              <a:t>return</a:t>
            </a:r>
            <a:r>
              <a:rPr lang="hu-HU" b="1" dirty="0"/>
              <a:t> </a:t>
            </a:r>
            <a:r>
              <a:rPr lang="hu-HU" b="1" dirty="0" err="1"/>
              <a:t>the</a:t>
            </a:r>
            <a:r>
              <a:rPr lang="hu-HU" b="1" dirty="0"/>
              <a:t> </a:t>
            </a:r>
            <a:r>
              <a:rPr lang="hu-HU" b="1" dirty="0" err="1"/>
              <a:t>highest</a:t>
            </a:r>
            <a:r>
              <a:rPr lang="hu-HU" b="1" dirty="0"/>
              <a:t> </a:t>
            </a:r>
            <a:r>
              <a:rPr lang="hu-HU" b="1" dirty="0" err="1"/>
              <a:t>priority</a:t>
            </a:r>
            <a:r>
              <a:rPr lang="hu-HU" b="1" dirty="0"/>
              <a:t> </a:t>
            </a:r>
            <a:r>
              <a:rPr lang="hu-HU" dirty="0" err="1"/>
              <a:t>one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is: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dirty="0"/>
              <a:t>online (</a:t>
            </a:r>
            <a:r>
              <a:rPr lang="hu-HU" dirty="0" err="1"/>
              <a:t>PingProviders</a:t>
            </a:r>
            <a:r>
              <a:rPr lang="hu-HU" dirty="0"/>
              <a:t>), </a:t>
            </a:r>
            <a:r>
              <a:rPr lang="hu-HU" dirty="0" err="1"/>
              <a:t>currently</a:t>
            </a:r>
            <a:r>
              <a:rPr lang="hu-HU" dirty="0"/>
              <a:t> </a:t>
            </a:r>
            <a:r>
              <a:rPr lang="hu-HU" dirty="0" err="1"/>
              <a:t>authorized</a:t>
            </a:r>
            <a:r>
              <a:rPr lang="hu-HU" dirty="0"/>
              <a:t>, </a:t>
            </a:r>
            <a:r>
              <a:rPr lang="hu-HU" dirty="0" err="1"/>
              <a:t>satisfies</a:t>
            </a:r>
            <a:r>
              <a:rPr lang="hu-HU" dirty="0"/>
              <a:t> </a:t>
            </a:r>
            <a:r>
              <a:rPr lang="hu-HU" dirty="0" err="1"/>
              <a:t>QoS</a:t>
            </a:r>
            <a:r>
              <a:rPr lang="hu-HU" dirty="0"/>
              <a:t>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b="1" dirty="0" err="1"/>
              <a:t>runtime</a:t>
            </a:r>
            <a:r>
              <a:rPr lang="hu-HU" dirty="0"/>
              <a:t>;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integrated</a:t>
            </a:r>
            <a:r>
              <a:rPr lang="hu-HU" dirty="0"/>
              <a:t> </a:t>
            </a:r>
            <a:r>
              <a:rPr lang="hu-HU" dirty="0" err="1"/>
              <a:t>exception</a:t>
            </a:r>
            <a:r>
              <a:rPr lang="hu-HU" dirty="0"/>
              <a:t> </a:t>
            </a:r>
            <a:r>
              <a:rPr lang="hu-HU" dirty="0" err="1"/>
              <a:t>handling</a:t>
            </a:r>
            <a:r>
              <a:rPr lang="hu-HU" dirty="0"/>
              <a:t>: re-</a:t>
            </a:r>
            <a:r>
              <a:rPr lang="hu-HU" dirty="0" err="1"/>
              <a:t>orchestration</a:t>
            </a:r>
            <a:r>
              <a:rPr lang="hu-HU" dirty="0"/>
              <a:t> (</a:t>
            </a:r>
            <a:r>
              <a:rPr lang="hu-HU" dirty="0" err="1"/>
              <a:t>pull</a:t>
            </a:r>
            <a:r>
              <a:rPr lang="hu-HU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Dynamical</a:t>
            </a:r>
            <a:r>
              <a:rPr lang="hu-HU" dirty="0"/>
              <a:t> and </a:t>
            </a:r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orchestration</a:t>
            </a:r>
            <a:r>
              <a:rPr lang="hu-HU" dirty="0"/>
              <a:t> is </a:t>
            </a:r>
            <a:r>
              <a:rPr lang="hu-HU" dirty="0" err="1"/>
              <a:t>embedded</a:t>
            </a:r>
            <a:r>
              <a:rPr lang="hu-HU" dirty="0"/>
              <a:t> </a:t>
            </a:r>
            <a:r>
              <a:rPr lang="hu-HU" dirty="0" err="1"/>
              <a:t>within</a:t>
            </a:r>
            <a:r>
              <a:rPr lang="hu-HU" dirty="0"/>
              <a:t>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type</a:t>
            </a:r>
            <a:r>
              <a:rPr lang="hu-HU" dirty="0"/>
              <a:t> of </a:t>
            </a:r>
            <a:r>
              <a:rPr lang="hu-HU" dirty="0" err="1"/>
              <a:t>Store</a:t>
            </a:r>
            <a:r>
              <a:rPr lang="hu-HU" dirty="0"/>
              <a:t> </a:t>
            </a:r>
            <a:r>
              <a:rPr lang="hu-HU" dirty="0" err="1"/>
              <a:t>entry</a:t>
            </a:r>
            <a:r>
              <a:rPr lang="hu-HU" dirty="0"/>
              <a:t>, </a:t>
            </a:r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necessary</a:t>
            </a:r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374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99889" y="0"/>
            <a:ext cx="7444935" cy="520492"/>
          </a:xfrm>
        </p:spPr>
        <p:txBody>
          <a:bodyPr/>
          <a:lstStyle/>
          <a:p>
            <a:r>
              <a:rPr lang="hu-HU" dirty="0" err="1"/>
              <a:t>Dynamical</a:t>
            </a:r>
            <a:r>
              <a:rPr lang="hu-HU" dirty="0"/>
              <a:t> </a:t>
            </a:r>
            <a:r>
              <a:rPr lang="hu-HU" dirty="0" err="1"/>
              <a:t>orchestration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quarter" idx="10"/>
          </p:nvPr>
        </p:nvSpPr>
        <p:spPr>
          <a:xfrm>
            <a:off x="799888" y="684778"/>
            <a:ext cx="7444935" cy="38532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Finding</a:t>
            </a:r>
            <a:r>
              <a:rPr lang="hu-HU" dirty="0"/>
              <a:t> an </a:t>
            </a:r>
            <a:r>
              <a:rPr lang="hu-HU" dirty="0" err="1"/>
              <a:t>appropriate</a:t>
            </a:r>
            <a:r>
              <a:rPr lang="hu-HU" dirty="0"/>
              <a:t> </a:t>
            </a:r>
            <a:r>
              <a:rPr lang="hu-HU" dirty="0" err="1"/>
              <a:t>Provider</a:t>
            </a:r>
            <a:r>
              <a:rPr lang="hu-HU" dirty="0"/>
              <a:t> (</a:t>
            </a:r>
            <a:r>
              <a:rPr lang="hu-HU" dirty="0" err="1"/>
              <a:t>intra</a:t>
            </a:r>
            <a:r>
              <a:rPr lang="hu-HU" dirty="0"/>
              <a:t>-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inter-Cloud</a:t>
            </a:r>
            <a:r>
              <a:rPr lang="hu-HU" dirty="0"/>
              <a:t>) </a:t>
            </a:r>
            <a:r>
              <a:rPr lang="hu-HU" dirty="0" err="1"/>
              <a:t>based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: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Service and </a:t>
            </a:r>
            <a:r>
              <a:rPr lang="hu-HU" dirty="0" err="1"/>
              <a:t>its</a:t>
            </a:r>
            <a:r>
              <a:rPr lang="hu-HU" dirty="0"/>
              <a:t> </a:t>
            </a:r>
            <a:r>
              <a:rPr lang="hu-HU" dirty="0" err="1"/>
              <a:t>metadata</a:t>
            </a:r>
            <a:r>
              <a:rPr lang="hu-HU" dirty="0"/>
              <a:t> (</a:t>
            </a:r>
            <a:r>
              <a:rPr lang="hu-HU" dirty="0" err="1"/>
              <a:t>from</a:t>
            </a:r>
            <a:r>
              <a:rPr lang="hu-HU" dirty="0"/>
              <a:t> SRF)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Preferences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Consumer (</a:t>
            </a:r>
            <a:r>
              <a:rPr lang="hu-HU" dirty="0" err="1"/>
              <a:t>from</a:t>
            </a:r>
            <a:r>
              <a:rPr lang="hu-HU" dirty="0"/>
              <a:t> SRF)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Requested</a:t>
            </a:r>
            <a:r>
              <a:rPr lang="hu-HU" dirty="0"/>
              <a:t> </a:t>
            </a:r>
            <a:r>
              <a:rPr lang="hu-HU" dirty="0" err="1"/>
              <a:t>QoS</a:t>
            </a:r>
            <a:r>
              <a:rPr lang="hu-HU" dirty="0"/>
              <a:t> (</a:t>
            </a:r>
            <a:r>
              <a:rPr lang="hu-HU" dirty="0" err="1"/>
              <a:t>from</a:t>
            </a:r>
            <a:r>
              <a:rPr lang="hu-HU" dirty="0"/>
              <a:t> SRF)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Currently</a:t>
            </a:r>
            <a:r>
              <a:rPr lang="hu-HU" dirty="0"/>
              <a:t> </a:t>
            </a:r>
            <a:r>
              <a:rPr lang="hu-HU" dirty="0" err="1"/>
              <a:t>available</a:t>
            </a:r>
            <a:r>
              <a:rPr lang="hu-HU" dirty="0"/>
              <a:t> </a:t>
            </a:r>
            <a:r>
              <a:rPr lang="hu-HU" dirty="0" err="1"/>
              <a:t>Providers</a:t>
            </a:r>
            <a:r>
              <a:rPr lang="hu-HU" dirty="0"/>
              <a:t> and </a:t>
            </a:r>
            <a:r>
              <a:rPr lang="hu-HU" dirty="0" err="1"/>
              <a:t>neighborhood</a:t>
            </a:r>
            <a:r>
              <a:rPr lang="hu-HU" dirty="0"/>
              <a:t> </a:t>
            </a:r>
            <a:r>
              <a:rPr lang="hu-HU" dirty="0" err="1"/>
              <a:t>Clouds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21</a:t>
            </a:fld>
            <a:endParaRPr lang="sv-SE"/>
          </a:p>
        </p:txBody>
      </p:sp>
      <p:pic>
        <p:nvPicPr>
          <p:cNvPr id="13" name="Kép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920" y="2676224"/>
            <a:ext cx="5697838" cy="296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1078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4416" y="37565"/>
            <a:ext cx="7444935" cy="520492"/>
          </a:xfrm>
        </p:spPr>
        <p:txBody>
          <a:bodyPr/>
          <a:lstStyle/>
          <a:p>
            <a:r>
              <a:rPr lang="hu-HU" dirty="0" err="1"/>
              <a:t>Flags</a:t>
            </a:r>
            <a:r>
              <a:rPr lang="hu-HU" dirty="0"/>
              <a:t>, </a:t>
            </a:r>
            <a:r>
              <a:rPr lang="hu-HU" dirty="0" err="1"/>
              <a:t>flags</a:t>
            </a:r>
            <a:r>
              <a:rPr lang="hu-HU" dirty="0"/>
              <a:t>, </a:t>
            </a:r>
            <a:r>
              <a:rPr lang="hu-HU" dirty="0" err="1"/>
              <a:t>flags</a:t>
            </a:r>
            <a:r>
              <a:rPr lang="hu-HU" dirty="0"/>
              <a:t>…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22</a:t>
            </a:fld>
            <a:endParaRPr lang="sv-SE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1441"/>
            <a:ext cx="9144000" cy="461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933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0" y="31789"/>
            <a:ext cx="7444935" cy="520492"/>
          </a:xfrm>
        </p:spPr>
        <p:txBody>
          <a:bodyPr/>
          <a:lstStyle/>
          <a:p>
            <a:r>
              <a:rPr lang="hu-HU" dirty="0" err="1"/>
              <a:t>Orchestration</a:t>
            </a:r>
            <a:r>
              <a:rPr lang="hu-HU" dirty="0"/>
              <a:t> </a:t>
            </a:r>
            <a:r>
              <a:rPr lang="hu-HU" dirty="0" err="1"/>
              <a:t>Store</a:t>
            </a:r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23</a:t>
            </a:fld>
            <a:endParaRPr lang="sv-SE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7023"/>
            <a:ext cx="9144000" cy="800746"/>
          </a:xfrm>
          <a:prstGeom prst="rect">
            <a:avLst/>
          </a:prstGeom>
        </p:spPr>
      </p:pic>
      <p:sp>
        <p:nvSpPr>
          <p:cNvPr id="6" name="Szövegdoboz 5"/>
          <p:cNvSpPr txBox="1"/>
          <p:nvPr/>
        </p:nvSpPr>
        <p:spPr>
          <a:xfrm>
            <a:off x="105798" y="2393941"/>
            <a:ext cx="1171339" cy="27699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>
                <a:solidFill>
                  <a:srgbClr val="00B050"/>
                </a:solidFill>
              </a:rPr>
              <a:t>Default </a:t>
            </a:r>
            <a:r>
              <a:rPr lang="hu-HU" sz="1200" b="1" dirty="0" err="1">
                <a:solidFill>
                  <a:srgbClr val="00B050"/>
                </a:solidFill>
              </a:rPr>
              <a:t>config</a:t>
            </a:r>
            <a:r>
              <a:rPr lang="hu-HU" sz="1200" b="1" dirty="0">
                <a:solidFill>
                  <a:srgbClr val="00B050"/>
                </a:solidFill>
              </a:rPr>
              <a:t>?</a:t>
            </a:r>
            <a:endParaRPr lang="en-US" sz="1200" b="1" dirty="0">
              <a:solidFill>
                <a:srgbClr val="00B050"/>
              </a:solidFill>
            </a:endParaRPr>
          </a:p>
        </p:txBody>
      </p:sp>
      <p:cxnSp>
        <p:nvCxnSpPr>
          <p:cNvPr id="7" name="Egyenes összekötő nyíllal 6"/>
          <p:cNvCxnSpPr>
            <a:stCxn id="6" idx="0"/>
          </p:cNvCxnSpPr>
          <p:nvPr/>
        </p:nvCxnSpPr>
        <p:spPr>
          <a:xfrm flipH="1" flipV="1">
            <a:off x="664024" y="1451235"/>
            <a:ext cx="27444" cy="942706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zövegdoboz 14"/>
          <p:cNvSpPr txBox="1"/>
          <p:nvPr/>
        </p:nvSpPr>
        <p:spPr>
          <a:xfrm>
            <a:off x="1835363" y="2268966"/>
            <a:ext cx="1171339" cy="46166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For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maintenance</a:t>
            </a:r>
            <a:r>
              <a:rPr lang="hu-HU" sz="1200" b="1" dirty="0">
                <a:solidFill>
                  <a:srgbClr val="00B050"/>
                </a:solidFill>
              </a:rPr>
              <a:t>.</a:t>
            </a:r>
            <a:endParaRPr lang="en-US" sz="1200" b="1" dirty="0">
              <a:solidFill>
                <a:srgbClr val="00B050"/>
              </a:solidFill>
            </a:endParaRPr>
          </a:p>
        </p:txBody>
      </p:sp>
      <p:cxnSp>
        <p:nvCxnSpPr>
          <p:cNvPr id="16" name="Egyenes összekötő nyíllal 15"/>
          <p:cNvCxnSpPr>
            <a:stCxn id="15" idx="0"/>
          </p:cNvCxnSpPr>
          <p:nvPr/>
        </p:nvCxnSpPr>
        <p:spPr>
          <a:xfrm flipH="1" flipV="1">
            <a:off x="1677660" y="1519502"/>
            <a:ext cx="743373" cy="749464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gyenes összekötő nyíllal 17"/>
          <p:cNvCxnSpPr>
            <a:stCxn id="15" idx="0"/>
          </p:cNvCxnSpPr>
          <p:nvPr/>
        </p:nvCxnSpPr>
        <p:spPr>
          <a:xfrm flipV="1">
            <a:off x="2421033" y="1553636"/>
            <a:ext cx="152401" cy="71533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zövegdoboz 20"/>
          <p:cNvSpPr txBox="1"/>
          <p:nvPr/>
        </p:nvSpPr>
        <p:spPr>
          <a:xfrm>
            <a:off x="3467281" y="2197279"/>
            <a:ext cx="1218074" cy="46166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Instruction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for</a:t>
            </a:r>
            <a:r>
              <a:rPr lang="hu-HU" sz="1200" b="1" dirty="0">
                <a:solidFill>
                  <a:srgbClr val="00B050"/>
                </a:solidFill>
              </a:rPr>
              <a:t> Consumer.</a:t>
            </a:r>
          </a:p>
        </p:txBody>
      </p:sp>
      <p:cxnSp>
        <p:nvCxnSpPr>
          <p:cNvPr id="22" name="Egyenes összekötő nyíllal 21"/>
          <p:cNvCxnSpPr>
            <a:stCxn id="21" idx="0"/>
          </p:cNvCxnSpPr>
          <p:nvPr/>
        </p:nvCxnSpPr>
        <p:spPr>
          <a:xfrm flipH="1" flipV="1">
            <a:off x="3846528" y="1553637"/>
            <a:ext cx="229790" cy="64364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Szövegdoboz 27"/>
          <p:cNvSpPr txBox="1"/>
          <p:nvPr/>
        </p:nvSpPr>
        <p:spPr>
          <a:xfrm>
            <a:off x="4488242" y="2816435"/>
            <a:ext cx="1218074" cy="46166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Priority</a:t>
            </a:r>
            <a:r>
              <a:rPr lang="hu-HU" sz="1200" b="1" dirty="0">
                <a:solidFill>
                  <a:srgbClr val="00B050"/>
                </a:solidFill>
              </a:rPr>
              <a:t> of </a:t>
            </a:r>
            <a:r>
              <a:rPr lang="hu-HU" sz="1200" b="1" dirty="0" err="1">
                <a:solidFill>
                  <a:srgbClr val="00B050"/>
                </a:solidFill>
              </a:rPr>
              <a:t>entry</a:t>
            </a:r>
            <a:r>
              <a:rPr lang="hu-HU" sz="1200" b="1" dirty="0">
                <a:solidFill>
                  <a:srgbClr val="00B050"/>
                </a:solidFill>
              </a:rPr>
              <a:t> (</a:t>
            </a:r>
            <a:r>
              <a:rPr lang="hu-HU" sz="1200" b="1" dirty="0" err="1">
                <a:solidFill>
                  <a:srgbClr val="00B050"/>
                </a:solidFill>
              </a:rPr>
              <a:t>Store-based</a:t>
            </a:r>
            <a:r>
              <a:rPr lang="hu-HU" sz="1200" b="1" dirty="0">
                <a:solidFill>
                  <a:srgbClr val="00B050"/>
                </a:solidFill>
              </a:rPr>
              <a:t>)</a:t>
            </a:r>
          </a:p>
        </p:txBody>
      </p:sp>
      <p:cxnSp>
        <p:nvCxnSpPr>
          <p:cNvPr id="29" name="Egyenes összekötő nyíllal 28"/>
          <p:cNvCxnSpPr>
            <a:stCxn id="28" idx="0"/>
          </p:cNvCxnSpPr>
          <p:nvPr/>
        </p:nvCxnSpPr>
        <p:spPr>
          <a:xfrm flipH="1" flipV="1">
            <a:off x="5064603" y="1519503"/>
            <a:ext cx="32676" cy="129693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Egyenes összekötő nyíllal 30"/>
          <p:cNvCxnSpPr>
            <a:stCxn id="33" idx="0"/>
          </p:cNvCxnSpPr>
          <p:nvPr/>
        </p:nvCxnSpPr>
        <p:spPr>
          <a:xfrm flipH="1" flipV="1">
            <a:off x="5766179" y="1598812"/>
            <a:ext cx="9940" cy="53467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Szövegdoboz 32"/>
          <p:cNvSpPr txBox="1"/>
          <p:nvPr/>
        </p:nvSpPr>
        <p:spPr>
          <a:xfrm>
            <a:off x="5249679" y="2133490"/>
            <a:ext cx="1052880" cy="27699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>
                <a:solidFill>
                  <a:srgbClr val="00B050"/>
                </a:solidFill>
              </a:rPr>
              <a:t>Consumer ID</a:t>
            </a:r>
          </a:p>
        </p:txBody>
      </p:sp>
      <p:sp>
        <p:nvSpPr>
          <p:cNvPr id="36" name="Szövegdoboz 35"/>
          <p:cNvSpPr txBox="1"/>
          <p:nvPr/>
        </p:nvSpPr>
        <p:spPr>
          <a:xfrm>
            <a:off x="6567487" y="1911301"/>
            <a:ext cx="2240690" cy="64633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To</a:t>
            </a:r>
            <a:r>
              <a:rPr lang="hu-HU" sz="1200" b="1" dirty="0">
                <a:solidFill>
                  <a:srgbClr val="00B050"/>
                </a:solidFill>
              </a:rPr>
              <a:t>-be </a:t>
            </a:r>
            <a:r>
              <a:rPr lang="hu-HU" sz="1200" b="1" dirty="0" err="1">
                <a:solidFill>
                  <a:srgbClr val="00B050"/>
                </a:solidFill>
              </a:rPr>
              <a:t>consumed</a:t>
            </a:r>
            <a:r>
              <a:rPr lang="hu-HU" sz="1200" b="1" dirty="0">
                <a:solidFill>
                  <a:srgbClr val="00B050"/>
                </a:solidFill>
              </a:rPr>
              <a:t> Service and Service </a:t>
            </a:r>
            <a:r>
              <a:rPr lang="hu-HU" sz="1200" b="1" dirty="0" err="1">
                <a:solidFill>
                  <a:srgbClr val="00B050"/>
                </a:solidFill>
              </a:rPr>
              <a:t>Provider</a:t>
            </a:r>
            <a:r>
              <a:rPr lang="hu-HU" sz="1200" b="1" dirty="0">
                <a:solidFill>
                  <a:srgbClr val="00B050"/>
                </a:solidFill>
              </a:rPr>
              <a:t> (and </a:t>
            </a:r>
            <a:r>
              <a:rPr lang="hu-HU" sz="1200" b="1" dirty="0" err="1">
                <a:solidFill>
                  <a:srgbClr val="00B050"/>
                </a:solidFill>
              </a:rPr>
              <a:t>its</a:t>
            </a:r>
            <a:r>
              <a:rPr lang="hu-HU" sz="1200" b="1" dirty="0">
                <a:solidFill>
                  <a:srgbClr val="00B050"/>
                </a:solidFill>
              </a:rPr>
              <a:t> </a:t>
            </a:r>
            <a:r>
              <a:rPr lang="hu-HU" sz="1200" b="1" dirty="0" err="1">
                <a:solidFill>
                  <a:srgbClr val="00B050"/>
                </a:solidFill>
              </a:rPr>
              <a:t>Cloud</a:t>
            </a:r>
            <a:r>
              <a:rPr lang="hu-HU" sz="1200" b="1" dirty="0">
                <a:solidFill>
                  <a:srgbClr val="00B050"/>
                </a:solidFill>
              </a:rPr>
              <a:t>);</a:t>
            </a:r>
          </a:p>
          <a:p>
            <a:endParaRPr lang="hu-HU" sz="1200" b="1" dirty="0">
              <a:solidFill>
                <a:srgbClr val="00B050"/>
              </a:solidFill>
            </a:endParaRPr>
          </a:p>
        </p:txBody>
      </p:sp>
      <p:sp>
        <p:nvSpPr>
          <p:cNvPr id="37" name="Jobb oldali kapcsos zárójel 36"/>
          <p:cNvSpPr/>
          <p:nvPr/>
        </p:nvSpPr>
        <p:spPr>
          <a:xfrm rot="5400000">
            <a:off x="7534196" y="548530"/>
            <a:ext cx="201274" cy="2346688"/>
          </a:xfrm>
          <a:prstGeom prst="rightBrac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9061" y="3548915"/>
            <a:ext cx="2371349" cy="205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608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98290" y="10514"/>
            <a:ext cx="7904690" cy="520492"/>
          </a:xfrm>
        </p:spPr>
        <p:txBody>
          <a:bodyPr/>
          <a:lstStyle/>
          <a:p>
            <a:r>
              <a:rPr lang="hu-HU" dirty="0" err="1"/>
              <a:t>Token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local </a:t>
            </a:r>
            <a:r>
              <a:rPr lang="hu-HU" dirty="0" err="1"/>
              <a:t>orchestration</a:t>
            </a:r>
            <a:r>
              <a:rPr lang="hu-HU" dirty="0"/>
              <a:t> </a:t>
            </a:r>
            <a:r>
              <a:rPr lang="hu-HU" dirty="0" err="1"/>
              <a:t>process</a:t>
            </a:r>
            <a:endParaRPr lang="en-US" dirty="0"/>
          </a:p>
        </p:txBody>
      </p:sp>
      <p:pic>
        <p:nvPicPr>
          <p:cNvPr id="6" name="Tartalom helye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45549" y="598566"/>
            <a:ext cx="7429500" cy="4971937"/>
          </a:xfrm>
        </p:spPr>
      </p:pic>
      <p:sp>
        <p:nvSpPr>
          <p:cNvPr id="4" name="Tartalom helye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24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059537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B996D6-3102-46F0-925D-C8E6674AC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800A8B8-BAFA-4EF4-B044-34503AFA3B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7FF825F-5E6F-4F1E-A1D7-16598466E22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0E03666B-F15E-4067-8908-BFBBA19B2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25</a:t>
            </a:fld>
            <a:endParaRPr lang="sv-SE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D611F55F-35D9-425D-8808-AB4C7FAD2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993" y="0"/>
            <a:ext cx="7025056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3851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51046" y="51594"/>
            <a:ext cx="7444935" cy="520492"/>
          </a:xfrm>
        </p:spPr>
        <p:txBody>
          <a:bodyPr/>
          <a:lstStyle/>
          <a:p>
            <a:r>
              <a:rPr lang="hu-HU" dirty="0" err="1"/>
              <a:t>Intra-Cloud</a:t>
            </a:r>
            <a:r>
              <a:rPr lang="hu-HU" dirty="0"/>
              <a:t> </a:t>
            </a:r>
            <a:r>
              <a:rPr lang="hu-HU" dirty="0" err="1"/>
              <a:t>conclusions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quarter" idx="10"/>
          </p:nvPr>
        </p:nvSpPr>
        <p:spPr>
          <a:xfrm>
            <a:off x="263341" y="539533"/>
            <a:ext cx="8263038" cy="476238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600" dirty="0"/>
              <a:t>The </a:t>
            </a:r>
            <a:r>
              <a:rPr lang="hu-HU" sz="1600" dirty="0" err="1"/>
              <a:t>Orchestrator’s</a:t>
            </a:r>
            <a:r>
              <a:rPr lang="hu-HU" sz="1600" dirty="0"/>
              <a:t> internal </a:t>
            </a:r>
            <a:r>
              <a:rPr lang="hu-HU" sz="1600" dirty="0" err="1"/>
              <a:t>working</a:t>
            </a:r>
            <a:r>
              <a:rPr lang="hu-HU" sz="1600" dirty="0"/>
              <a:t> </a:t>
            </a:r>
            <a:r>
              <a:rPr lang="hu-HU" sz="1600" dirty="0" err="1"/>
              <a:t>can</a:t>
            </a:r>
            <a:r>
              <a:rPr lang="hu-HU" sz="1600" dirty="0"/>
              <a:t> be </a:t>
            </a:r>
            <a:r>
              <a:rPr lang="hu-HU" sz="1600" dirty="0" err="1"/>
              <a:t>tailored</a:t>
            </a:r>
            <a:r>
              <a:rPr lang="hu-HU" sz="1600" dirty="0"/>
              <a:t>.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By</a:t>
            </a:r>
            <a:r>
              <a:rPr lang="hu-HU" sz="1400" dirty="0"/>
              <a:t>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b="1" dirty="0" err="1"/>
              <a:t>developer</a:t>
            </a:r>
            <a:r>
              <a:rPr lang="hu-HU" sz="1400" dirty="0"/>
              <a:t> (</a:t>
            </a:r>
            <a:r>
              <a:rPr lang="hu-HU" sz="1400" dirty="0" err="1"/>
              <a:t>open</a:t>
            </a:r>
            <a:r>
              <a:rPr lang="hu-HU" sz="1400" dirty="0"/>
              <a:t> </a:t>
            </a:r>
            <a:r>
              <a:rPr lang="hu-HU" sz="1400" dirty="0" err="1"/>
              <a:t>sourceness</a:t>
            </a:r>
            <a:r>
              <a:rPr lang="hu-HU" sz="1400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By</a:t>
            </a:r>
            <a:r>
              <a:rPr lang="hu-HU" sz="1400" dirty="0"/>
              <a:t>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b="1" dirty="0"/>
              <a:t>operator</a:t>
            </a:r>
            <a:r>
              <a:rPr lang="hu-HU" sz="1400" dirty="0"/>
              <a:t> (</a:t>
            </a:r>
            <a:r>
              <a:rPr lang="hu-HU" sz="1400" dirty="0" err="1"/>
              <a:t>Orchestration</a:t>
            </a:r>
            <a:r>
              <a:rPr lang="hu-HU" sz="1400" dirty="0"/>
              <a:t> </a:t>
            </a:r>
            <a:r>
              <a:rPr lang="hu-HU" sz="1400" dirty="0" err="1"/>
              <a:t>Store</a:t>
            </a:r>
            <a:r>
              <a:rPr lang="hu-HU" sz="1400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By</a:t>
            </a:r>
            <a:r>
              <a:rPr lang="hu-HU" sz="1400" dirty="0"/>
              <a:t>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b="1" dirty="0" err="1"/>
              <a:t>App</a:t>
            </a:r>
            <a:r>
              <a:rPr lang="hu-HU" sz="1400" b="1" dirty="0"/>
              <a:t>. Systems </a:t>
            </a:r>
            <a:r>
              <a:rPr lang="hu-HU" sz="1400" dirty="0"/>
              <a:t>(</a:t>
            </a:r>
            <a:r>
              <a:rPr lang="hu-HU" sz="1400" dirty="0" err="1"/>
              <a:t>OrchestrationFlags</a:t>
            </a:r>
            <a:r>
              <a:rPr lang="hu-HU" sz="1400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/>
              <a:t>The MATCHMAKING </a:t>
            </a:r>
            <a:r>
              <a:rPr lang="hu-HU" sz="1400" dirty="0" err="1"/>
              <a:t>algorithm</a:t>
            </a:r>
            <a:r>
              <a:rPr lang="hu-HU" sz="1400" dirty="0"/>
              <a:t> </a:t>
            </a:r>
            <a:r>
              <a:rPr lang="hu-HU" sz="1400" dirty="0" err="1"/>
              <a:t>can</a:t>
            </a:r>
            <a:r>
              <a:rPr lang="hu-HU" sz="1400" dirty="0"/>
              <a:t> </a:t>
            </a:r>
            <a:r>
              <a:rPr lang="hu-HU" sz="1400" dirty="0" err="1"/>
              <a:t>also</a:t>
            </a:r>
            <a:r>
              <a:rPr lang="hu-HU" sz="1400" dirty="0"/>
              <a:t> be </a:t>
            </a:r>
            <a:r>
              <a:rPr lang="hu-HU" sz="1400" dirty="0" err="1"/>
              <a:t>customized</a:t>
            </a:r>
            <a:r>
              <a:rPr lang="hu-HU" sz="1400" dirty="0"/>
              <a:t> </a:t>
            </a:r>
            <a:br>
              <a:rPr lang="hu-HU" sz="1400" dirty="0"/>
            </a:br>
            <a:r>
              <a:rPr lang="hu-HU" sz="1400" dirty="0"/>
              <a:t>	(i.e. </a:t>
            </a:r>
            <a:r>
              <a:rPr lang="hu-HU" sz="1400" dirty="0" err="1"/>
              <a:t>dedicated</a:t>
            </a:r>
            <a:r>
              <a:rPr lang="hu-HU" sz="1400" dirty="0"/>
              <a:t> </a:t>
            </a:r>
            <a:r>
              <a:rPr lang="hu-HU" sz="1400" dirty="0" err="1"/>
              <a:t>functions</a:t>
            </a:r>
            <a:r>
              <a:rPr lang="hu-HU" sz="1400" dirty="0"/>
              <a:t> </a:t>
            </a:r>
            <a:r>
              <a:rPr lang="hu-HU" sz="1400" dirty="0" err="1"/>
              <a:t>within</a:t>
            </a:r>
            <a:r>
              <a:rPr lang="hu-HU" sz="1400" dirty="0"/>
              <a:t>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dirty="0" err="1"/>
              <a:t>code</a:t>
            </a:r>
            <a:r>
              <a:rPr lang="hu-HU" sz="1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Can</a:t>
            </a:r>
            <a:r>
              <a:rPr lang="hu-HU" sz="1600" dirty="0"/>
              <a:t> </a:t>
            </a:r>
            <a:r>
              <a:rPr lang="hu-HU" sz="1600" dirty="0" err="1"/>
              <a:t>utilize</a:t>
            </a:r>
            <a:r>
              <a:rPr lang="hu-HU" sz="1600" dirty="0"/>
              <a:t> </a:t>
            </a:r>
            <a:r>
              <a:rPr lang="hu-HU" sz="1600" dirty="0" err="1"/>
              <a:t>other</a:t>
            </a:r>
            <a:r>
              <a:rPr lang="hu-HU" sz="1600" dirty="0"/>
              <a:t> </a:t>
            </a:r>
            <a:r>
              <a:rPr lang="hu-HU" sz="1600" dirty="0" err="1"/>
              <a:t>Core</a:t>
            </a:r>
            <a:r>
              <a:rPr lang="hu-HU" sz="1600" dirty="0"/>
              <a:t> Systems (</a:t>
            </a:r>
            <a:r>
              <a:rPr lang="hu-HU" sz="1600" dirty="0" err="1"/>
              <a:t>but</a:t>
            </a:r>
            <a:r>
              <a:rPr lang="hu-HU" sz="1600" dirty="0"/>
              <a:t> </a:t>
            </a:r>
            <a:r>
              <a:rPr lang="hu-HU" sz="1600" dirty="0" err="1"/>
              <a:t>not</a:t>
            </a:r>
            <a:r>
              <a:rPr lang="hu-HU" sz="1600" dirty="0"/>
              <a:t> </a:t>
            </a:r>
            <a:r>
              <a:rPr lang="hu-HU" sz="1600" dirty="0" err="1"/>
              <a:t>mandatory</a:t>
            </a:r>
            <a:r>
              <a:rPr lang="hu-HU" sz="1600" dirty="0"/>
              <a:t>!)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600" dirty="0"/>
              <a:t>AAA is/</a:t>
            </a:r>
            <a:r>
              <a:rPr lang="hu-HU" sz="1600" dirty="0" err="1"/>
              <a:t>can</a:t>
            </a:r>
            <a:r>
              <a:rPr lang="hu-HU" sz="1600" dirty="0"/>
              <a:t> be </a:t>
            </a:r>
            <a:r>
              <a:rPr lang="hu-HU" sz="1600" dirty="0" err="1"/>
              <a:t>embedded</a:t>
            </a:r>
            <a:r>
              <a:rPr lang="hu-HU" sz="1600" dirty="0"/>
              <a:t> (</a:t>
            </a:r>
            <a:r>
              <a:rPr lang="hu-HU" sz="1600" dirty="0" err="1"/>
              <a:t>e.g</a:t>
            </a:r>
            <a:r>
              <a:rPr lang="hu-HU" sz="1600" dirty="0"/>
              <a:t>. no SSL </a:t>
            </a:r>
            <a:r>
              <a:rPr lang="hu-HU" sz="1600" dirty="0">
                <a:sym typeface="Wingdings" panose="05000000000000000000" pitchFamily="2" charset="2"/>
              </a:rPr>
              <a:t></a:t>
            </a:r>
            <a:r>
              <a:rPr lang="hu-HU" sz="1600" dirty="0" err="1"/>
              <a:t>with</a:t>
            </a:r>
            <a:r>
              <a:rPr lang="hu-HU" sz="1600" dirty="0"/>
              <a:t> </a:t>
            </a:r>
            <a:r>
              <a:rPr lang="hu-HU" sz="1600" dirty="0" err="1"/>
              <a:t>SSL</a:t>
            </a:r>
            <a:r>
              <a:rPr lang="hu-HU" sz="1600" dirty="0" err="1">
                <a:sym typeface="Wingdings" panose="05000000000000000000" pitchFamily="2" charset="2"/>
              </a:rPr>
              <a:t></a:t>
            </a:r>
            <a:r>
              <a:rPr lang="hu-HU" sz="1600" dirty="0" err="1"/>
              <a:t>with</a:t>
            </a:r>
            <a:r>
              <a:rPr lang="hu-HU" sz="1600" dirty="0"/>
              <a:t> </a:t>
            </a:r>
            <a:r>
              <a:rPr lang="hu-HU" sz="1600" dirty="0" err="1"/>
              <a:t>token</a:t>
            </a:r>
            <a:r>
              <a:rPr lang="hu-HU" sz="1600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All</a:t>
            </a:r>
            <a:r>
              <a:rPr lang="hu-HU" sz="1400" dirty="0"/>
              <a:t> </a:t>
            </a:r>
            <a:r>
              <a:rPr lang="hu-HU" sz="1400" dirty="0" err="1"/>
              <a:t>based</a:t>
            </a:r>
            <a:r>
              <a:rPr lang="hu-HU" sz="1400" dirty="0"/>
              <a:t> </a:t>
            </a:r>
            <a:r>
              <a:rPr lang="hu-HU" sz="1400" dirty="0" err="1"/>
              <a:t>on</a:t>
            </a:r>
            <a:r>
              <a:rPr lang="hu-HU" sz="1400" dirty="0"/>
              <a:t> Service </a:t>
            </a:r>
            <a:r>
              <a:rPr lang="hu-HU" sz="1400" dirty="0" err="1"/>
              <a:t>metadata</a:t>
            </a:r>
            <a:endParaRPr lang="hu-HU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Can</a:t>
            </a:r>
            <a:r>
              <a:rPr lang="hu-HU" sz="1600" dirty="0"/>
              <a:t> </a:t>
            </a:r>
            <a:r>
              <a:rPr lang="hu-HU" sz="1600" dirty="0" err="1"/>
              <a:t>support</a:t>
            </a:r>
            <a:r>
              <a:rPr lang="hu-HU" sz="1600" dirty="0"/>
              <a:t> </a:t>
            </a:r>
            <a:r>
              <a:rPr lang="hu-HU" sz="1600" dirty="0" err="1"/>
              <a:t>multitude</a:t>
            </a:r>
            <a:r>
              <a:rPr lang="hu-HU" sz="1600" dirty="0"/>
              <a:t> of </a:t>
            </a:r>
            <a:r>
              <a:rPr lang="hu-HU" sz="1600" dirty="0" err="1"/>
              <a:t>App</a:t>
            </a:r>
            <a:r>
              <a:rPr lang="hu-HU" sz="1600" dirty="0"/>
              <a:t>. System </a:t>
            </a:r>
            <a:r>
              <a:rPr lang="hu-HU" sz="1600" dirty="0" err="1"/>
              <a:t>intelligence</a:t>
            </a:r>
            <a:endParaRPr lang="hu-HU" sz="16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Dumb</a:t>
            </a:r>
            <a:r>
              <a:rPr lang="hu-HU" sz="1400" dirty="0"/>
              <a:t> </a:t>
            </a:r>
            <a:r>
              <a:rPr lang="hu-HU" sz="1400" dirty="0" err="1"/>
              <a:t>devices</a:t>
            </a:r>
            <a:endParaRPr lang="hu-HU" sz="14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Smart</a:t>
            </a:r>
            <a:r>
              <a:rPr lang="hu-HU" sz="1400" dirty="0"/>
              <a:t> </a:t>
            </a:r>
            <a:r>
              <a:rPr lang="hu-HU" sz="1400" dirty="0" err="1"/>
              <a:t>devices</a:t>
            </a:r>
            <a:endParaRPr lang="hu-HU" sz="14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Decentralized</a:t>
            </a:r>
            <a:r>
              <a:rPr lang="hu-HU" sz="1400" dirty="0"/>
              <a:t> </a:t>
            </a:r>
            <a:r>
              <a:rPr lang="hu-HU" sz="1400" dirty="0" err="1"/>
              <a:t>operations</a:t>
            </a:r>
            <a:endParaRPr lang="hu-HU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Can</a:t>
            </a:r>
            <a:r>
              <a:rPr lang="hu-HU" sz="1600" dirty="0"/>
              <a:t> be </a:t>
            </a:r>
            <a:r>
              <a:rPr lang="hu-HU" sz="1600" dirty="0" err="1"/>
              <a:t>interface</a:t>
            </a:r>
            <a:r>
              <a:rPr lang="hu-HU" sz="1600" dirty="0"/>
              <a:t> </a:t>
            </a:r>
            <a:r>
              <a:rPr lang="hu-HU" sz="1600" dirty="0" err="1"/>
              <a:t>backwards</a:t>
            </a:r>
            <a:r>
              <a:rPr lang="hu-HU" sz="1600" dirty="0"/>
              <a:t> </a:t>
            </a:r>
            <a:r>
              <a:rPr lang="hu-HU" sz="1600" dirty="0" err="1"/>
              <a:t>compatible</a:t>
            </a:r>
            <a:r>
              <a:rPr lang="hu-HU" sz="1600" dirty="0"/>
              <a:t> (TODO)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With</a:t>
            </a:r>
            <a:r>
              <a:rPr lang="hu-HU" sz="1400" dirty="0"/>
              <a:t> a limited </a:t>
            </a:r>
            <a:r>
              <a:rPr lang="hu-HU" sz="1400" dirty="0" err="1"/>
              <a:t>functionality</a:t>
            </a:r>
            <a:r>
              <a:rPr lang="hu-HU" sz="1400" dirty="0"/>
              <a:t>, and </a:t>
            </a:r>
            <a:r>
              <a:rPr lang="hu-HU" sz="1400" dirty="0" err="1"/>
              <a:t>based</a:t>
            </a:r>
            <a:r>
              <a:rPr lang="hu-HU" sz="1400" dirty="0"/>
              <a:t> </a:t>
            </a:r>
            <a:r>
              <a:rPr lang="hu-HU" sz="1400" dirty="0" err="1"/>
              <a:t>on</a:t>
            </a:r>
            <a:r>
              <a:rPr lang="hu-HU" sz="1400" dirty="0"/>
              <a:t>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dirty="0" err="1"/>
              <a:t>implemented</a:t>
            </a:r>
            <a:r>
              <a:rPr lang="hu-HU" sz="1400" dirty="0"/>
              <a:t> implicite DNS </a:t>
            </a:r>
            <a:r>
              <a:rPr lang="hu-HU" sz="1400" dirty="0" err="1"/>
              <a:t>naming</a:t>
            </a:r>
            <a:r>
              <a:rPr lang="hu-HU" sz="1400" dirty="0"/>
              <a:t> </a:t>
            </a:r>
            <a:r>
              <a:rPr lang="hu-HU" sz="1400" dirty="0" err="1"/>
              <a:t>convention</a:t>
            </a:r>
            <a:r>
              <a:rPr lang="hu-HU" sz="1400" dirty="0"/>
              <a:t>: 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200" b="1" dirty="0"/>
              <a:t>sysName_sysGroup._afh-serviceName_serviceGroup_inteface._tcp.cloudName.operator.arrowhead.eu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26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168974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27</a:t>
            </a:fld>
            <a:endParaRPr lang="sv-SE"/>
          </a:p>
        </p:txBody>
      </p:sp>
      <p:sp>
        <p:nvSpPr>
          <p:cNvPr id="5" name="Cím 4"/>
          <p:cNvSpPr>
            <a:spLocks noGrp="1"/>
          </p:cNvSpPr>
          <p:nvPr>
            <p:ph type="title"/>
          </p:nvPr>
        </p:nvSpPr>
        <p:spPr>
          <a:xfrm>
            <a:off x="960756" y="2499337"/>
            <a:ext cx="7444935" cy="520492"/>
          </a:xfrm>
        </p:spPr>
        <p:txBody>
          <a:bodyPr/>
          <a:lstStyle/>
          <a:p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servicing</a:t>
            </a:r>
            <a:r>
              <a:rPr lang="hu-HU" dirty="0"/>
              <a:t> </a:t>
            </a:r>
            <a:r>
              <a:rPr lang="hu-HU" dirty="0" err="1"/>
              <a:t>architecture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510014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31877" y="203200"/>
            <a:ext cx="7444935" cy="520492"/>
          </a:xfrm>
        </p:spPr>
        <p:txBody>
          <a:bodyPr/>
          <a:lstStyle/>
          <a:p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servicing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quarter" idx="10"/>
          </p:nvPr>
        </p:nvSpPr>
        <p:spPr>
          <a:xfrm>
            <a:off x="210442" y="804773"/>
            <a:ext cx="7815118" cy="3853209"/>
          </a:xfrm>
        </p:spPr>
        <p:txBody>
          <a:bodyPr/>
          <a:lstStyle/>
          <a:p>
            <a:pPr marL="0" indent="0"/>
            <a:r>
              <a:rPr lang="hu-HU" dirty="0" err="1"/>
              <a:t>Fundaments</a:t>
            </a:r>
            <a:r>
              <a:rPr lang="hu-HU" dirty="0"/>
              <a:t>: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Local </a:t>
            </a:r>
            <a:r>
              <a:rPr lang="hu-HU" dirty="0" err="1"/>
              <a:t>Clouds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autonomous</a:t>
            </a:r>
            <a:r>
              <a:rPr lang="hu-HU" dirty="0"/>
              <a:t> and </a:t>
            </a:r>
            <a:r>
              <a:rPr lang="hu-HU" dirty="0" err="1"/>
              <a:t>independent</a:t>
            </a:r>
            <a:r>
              <a:rPr lang="hu-HU" dirty="0"/>
              <a:t> 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each</a:t>
            </a:r>
            <a:r>
              <a:rPr lang="hu-HU" dirty="0"/>
              <a:t> </a:t>
            </a:r>
            <a:r>
              <a:rPr lang="hu-HU" dirty="0" err="1"/>
              <a:t>another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Within</a:t>
            </a:r>
            <a:r>
              <a:rPr lang="hu-HU" dirty="0"/>
              <a:t> an LC </a:t>
            </a:r>
            <a:r>
              <a:rPr lang="hu-HU" dirty="0" err="1"/>
              <a:t>ther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be </a:t>
            </a:r>
            <a:r>
              <a:rPr lang="hu-HU" dirty="0" err="1"/>
              <a:t>decentralized</a:t>
            </a:r>
            <a:r>
              <a:rPr lang="hu-HU" dirty="0"/>
              <a:t> </a:t>
            </a:r>
            <a:r>
              <a:rPr lang="hu-HU" dirty="0" err="1"/>
              <a:t>governance</a:t>
            </a:r>
            <a:r>
              <a:rPr lang="hu-HU" dirty="0"/>
              <a:t> (</a:t>
            </a:r>
            <a:r>
              <a:rPr lang="hu-HU" dirty="0" err="1"/>
              <a:t>minimal</a:t>
            </a:r>
            <a:r>
              <a:rPr lang="hu-HU" dirty="0"/>
              <a:t> </a:t>
            </a:r>
            <a:r>
              <a:rPr lang="hu-HU" dirty="0" err="1"/>
              <a:t>Core</a:t>
            </a:r>
            <a:r>
              <a:rPr lang="hu-HU" dirty="0"/>
              <a:t> System </a:t>
            </a:r>
            <a:r>
              <a:rPr lang="hu-HU" dirty="0" err="1"/>
              <a:t>functionality</a:t>
            </a:r>
            <a:r>
              <a:rPr lang="hu-HU" dirty="0"/>
              <a:t>)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strict</a:t>
            </a:r>
            <a:r>
              <a:rPr lang="hu-HU" dirty="0"/>
              <a:t> </a:t>
            </a:r>
            <a:r>
              <a:rPr lang="hu-HU" dirty="0" err="1"/>
              <a:t>centralization</a:t>
            </a:r>
            <a:r>
              <a:rPr lang="hu-HU" dirty="0"/>
              <a:t>  -- 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outside</a:t>
            </a:r>
            <a:r>
              <a:rPr lang="hu-HU" dirty="0"/>
              <a:t>,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don’t</a:t>
            </a:r>
            <a:r>
              <a:rPr lang="hu-HU" dirty="0"/>
              <a:t> </a:t>
            </a:r>
            <a:r>
              <a:rPr lang="hu-HU" dirty="0" err="1"/>
              <a:t>care</a:t>
            </a:r>
            <a:r>
              <a:rPr lang="hu-HU" dirty="0"/>
              <a:t>!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But</a:t>
            </a:r>
            <a:r>
              <a:rPr lang="hu-HU" dirty="0"/>
              <a:t> </a:t>
            </a:r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requires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there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central</a:t>
            </a:r>
            <a:r>
              <a:rPr lang="hu-HU" dirty="0"/>
              <a:t> </a:t>
            </a:r>
            <a:r>
              <a:rPr lang="hu-HU" dirty="0" err="1"/>
              <a:t>entities</a:t>
            </a:r>
            <a:r>
              <a:rPr lang="hu-HU" dirty="0"/>
              <a:t> </a:t>
            </a:r>
            <a:r>
              <a:rPr lang="hu-HU" dirty="0" err="1"/>
              <a:t>responsible</a:t>
            </a:r>
            <a:r>
              <a:rPr lang="hu-HU" dirty="0"/>
              <a:t>: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security</a:t>
            </a:r>
            <a:r>
              <a:rPr lang="hu-HU" dirty="0"/>
              <a:t>: </a:t>
            </a:r>
            <a:r>
              <a:rPr lang="hu-HU" dirty="0" err="1"/>
              <a:t>admission</a:t>
            </a:r>
            <a:r>
              <a:rPr lang="hu-HU" dirty="0"/>
              <a:t> </a:t>
            </a:r>
            <a:r>
              <a:rPr lang="hu-HU" dirty="0" err="1"/>
              <a:t>control</a:t>
            </a:r>
            <a:r>
              <a:rPr lang="hu-HU" dirty="0"/>
              <a:t> (letting in </a:t>
            </a:r>
            <a:r>
              <a:rPr lang="hu-HU" dirty="0" err="1"/>
              <a:t>external</a:t>
            </a:r>
            <a:r>
              <a:rPr lang="hu-HU" dirty="0"/>
              <a:t> Systems) and AAA!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creation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data</a:t>
            </a:r>
            <a:r>
              <a:rPr lang="hu-HU" dirty="0"/>
              <a:t> </a:t>
            </a:r>
            <a:r>
              <a:rPr lang="hu-HU" dirty="0" err="1"/>
              <a:t>path</a:t>
            </a:r>
            <a:r>
              <a:rPr lang="hu-HU" dirty="0"/>
              <a:t> </a:t>
            </a:r>
            <a:r>
              <a:rPr lang="hu-HU" dirty="0" err="1"/>
              <a:t>inbetween</a:t>
            </a:r>
            <a:r>
              <a:rPr lang="hu-HU" dirty="0"/>
              <a:t> </a:t>
            </a:r>
            <a:r>
              <a:rPr lang="hu-HU" dirty="0" err="1"/>
              <a:t>Clouds</a:t>
            </a:r>
            <a:r>
              <a:rPr lang="hu-HU" dirty="0"/>
              <a:t>: </a:t>
            </a:r>
            <a:r>
              <a:rPr lang="hu-HU" dirty="0" err="1"/>
              <a:t>Gateway</a:t>
            </a:r>
            <a:r>
              <a:rPr lang="hu-HU" dirty="0"/>
              <a:t>, </a:t>
            </a:r>
            <a:r>
              <a:rPr lang="hu-HU" dirty="0" err="1"/>
              <a:t>Firewall</a:t>
            </a:r>
            <a:r>
              <a:rPr lang="hu-HU" dirty="0"/>
              <a:t> </a:t>
            </a:r>
            <a:r>
              <a:rPr lang="hu-HU" dirty="0" err="1"/>
              <a:t>exception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App</a:t>
            </a:r>
            <a:r>
              <a:rPr lang="hu-HU" dirty="0"/>
              <a:t>. Systems </a:t>
            </a:r>
            <a:r>
              <a:rPr lang="hu-HU" dirty="0" err="1"/>
              <a:t>should</a:t>
            </a:r>
            <a:r>
              <a:rPr lang="hu-HU" dirty="0"/>
              <a:t> </a:t>
            </a:r>
            <a:r>
              <a:rPr lang="hu-HU" dirty="0" err="1"/>
              <a:t>not</a:t>
            </a:r>
            <a:r>
              <a:rPr lang="hu-HU" dirty="0"/>
              <a:t> be </a:t>
            </a:r>
            <a:r>
              <a:rPr lang="hu-HU" dirty="0" err="1"/>
              <a:t>bothered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every</a:t>
            </a:r>
            <a:r>
              <a:rPr lang="hu-HU" dirty="0"/>
              <a:t> </a:t>
            </a:r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request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Therefore</a:t>
            </a:r>
            <a:r>
              <a:rPr lang="hu-HU" dirty="0"/>
              <a:t>: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/>
              <a:t>During </a:t>
            </a:r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orchestration</a:t>
            </a:r>
            <a:r>
              <a:rPr lang="hu-HU" dirty="0"/>
              <a:t>, </a:t>
            </a:r>
            <a:r>
              <a:rPr lang="hu-HU" dirty="0" err="1"/>
              <a:t>the</a:t>
            </a:r>
            <a:r>
              <a:rPr lang="hu-HU" dirty="0"/>
              <a:t> 2 </a:t>
            </a:r>
            <a:r>
              <a:rPr lang="hu-HU" dirty="0" err="1"/>
              <a:t>sets</a:t>
            </a:r>
            <a:r>
              <a:rPr lang="hu-HU" dirty="0"/>
              <a:t> of </a:t>
            </a:r>
            <a:r>
              <a:rPr lang="hu-HU" dirty="0" err="1"/>
              <a:t>Core</a:t>
            </a:r>
            <a:r>
              <a:rPr lang="hu-HU" dirty="0"/>
              <a:t> Systems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negotiating</a:t>
            </a:r>
            <a:r>
              <a:rPr lang="hu-HU" dirty="0"/>
              <a:t>.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It</a:t>
            </a:r>
            <a:r>
              <a:rPr lang="hu-HU" dirty="0"/>
              <a:t> is </a:t>
            </a:r>
            <a:r>
              <a:rPr lang="hu-HU" dirty="0" err="1"/>
              <a:t>completely</a:t>
            </a:r>
            <a:r>
              <a:rPr lang="hu-HU" dirty="0"/>
              <a:t> </a:t>
            </a:r>
            <a:r>
              <a:rPr lang="hu-HU" dirty="0" err="1"/>
              <a:t>transparent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App</a:t>
            </a:r>
            <a:r>
              <a:rPr lang="hu-HU" dirty="0"/>
              <a:t>. Systems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Technical</a:t>
            </a:r>
            <a:r>
              <a:rPr lang="hu-HU" dirty="0"/>
              <a:t> </a:t>
            </a:r>
            <a:r>
              <a:rPr lang="hu-HU" dirty="0" err="1"/>
              <a:t>analogy</a:t>
            </a:r>
            <a:r>
              <a:rPr lang="hu-HU" dirty="0"/>
              <a:t>: roaming in </a:t>
            </a:r>
            <a:r>
              <a:rPr lang="hu-HU" dirty="0" err="1"/>
              <a:t>telecommunication</a:t>
            </a:r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28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73462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ím 6"/>
          <p:cNvSpPr>
            <a:spLocks noGrp="1"/>
          </p:cNvSpPr>
          <p:nvPr>
            <p:ph type="title"/>
          </p:nvPr>
        </p:nvSpPr>
        <p:spPr>
          <a:xfrm>
            <a:off x="799890" y="1492"/>
            <a:ext cx="7444935" cy="520492"/>
          </a:xfrm>
        </p:spPr>
        <p:txBody>
          <a:bodyPr/>
          <a:lstStyle/>
          <a:p>
            <a:r>
              <a:rPr lang="hu-HU" dirty="0"/>
              <a:t> The </a:t>
            </a:r>
            <a:r>
              <a:rPr lang="hu-HU" dirty="0" err="1"/>
              <a:t>Gatekeeper</a:t>
            </a:r>
            <a:r>
              <a:rPr lang="hu-HU" dirty="0"/>
              <a:t> </a:t>
            </a:r>
            <a:r>
              <a:rPr lang="hu-HU" dirty="0" err="1"/>
              <a:t>Services</a:t>
            </a:r>
            <a:endParaRPr lang="en-US" dirty="0"/>
          </a:p>
        </p:txBody>
      </p:sp>
      <p:sp>
        <p:nvSpPr>
          <p:cNvPr id="4" name="Tartalom helye 2"/>
          <p:cNvSpPr txBox="1">
            <a:spLocks/>
          </p:cNvSpPr>
          <p:nvPr/>
        </p:nvSpPr>
        <p:spPr>
          <a:xfrm>
            <a:off x="0" y="906843"/>
            <a:ext cx="4758715" cy="62313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hu-HU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1350" dirty="0">
                <a:solidFill>
                  <a:schemeClr val="tx1"/>
                </a:solidFill>
              </a:rPr>
              <a:t>Global Service </a:t>
            </a:r>
            <a:r>
              <a:rPr lang="hu-HU" sz="1350" dirty="0" err="1">
                <a:solidFill>
                  <a:schemeClr val="tx1"/>
                </a:solidFill>
              </a:rPr>
              <a:t>Discovery</a:t>
            </a:r>
            <a:endParaRPr lang="hu-HU" sz="1350" dirty="0">
              <a:solidFill>
                <a:schemeClr val="tx1"/>
              </a:solidFill>
            </a:endParaRP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hu-HU" sz="1350" dirty="0" err="1">
                <a:solidFill>
                  <a:schemeClr val="tx1"/>
                </a:solidFill>
              </a:rPr>
              <a:t>Initiated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by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the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Orchestrator</a:t>
            </a:r>
            <a:r>
              <a:rPr lang="hu-HU" sz="1350" dirty="0">
                <a:solidFill>
                  <a:schemeClr val="tx1"/>
                </a:solidFill>
              </a:rPr>
              <a:t> of </a:t>
            </a:r>
            <a:r>
              <a:rPr lang="hu-HU" sz="1350" dirty="0" err="1">
                <a:solidFill>
                  <a:schemeClr val="tx1"/>
                </a:solidFill>
              </a:rPr>
              <a:t>the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original</a:t>
            </a:r>
            <a:r>
              <a:rPr lang="hu-HU" sz="1350" dirty="0">
                <a:solidFill>
                  <a:schemeClr val="tx1"/>
                </a:solidFill>
              </a:rPr>
              <a:t> LC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hu-HU" sz="1350" dirty="0" err="1">
                <a:solidFill>
                  <a:schemeClr val="tx1"/>
                </a:solidFill>
              </a:rPr>
              <a:t>To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locate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Clouds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where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the</a:t>
            </a:r>
            <a:r>
              <a:rPr lang="hu-HU" sz="1350" dirty="0">
                <a:solidFill>
                  <a:schemeClr val="tx1"/>
                </a:solidFill>
              </a:rPr>
              <a:t> service is </a:t>
            </a:r>
            <a:r>
              <a:rPr lang="hu-HU" sz="1350" dirty="0" err="1">
                <a:solidFill>
                  <a:schemeClr val="tx1"/>
                </a:solidFill>
              </a:rPr>
              <a:t>currently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available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for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us</a:t>
            </a:r>
            <a:endParaRPr lang="hu-HU" sz="1350" dirty="0">
              <a:solidFill>
                <a:schemeClr val="tx1"/>
              </a:solidFill>
            </a:endParaRPr>
          </a:p>
        </p:txBody>
      </p:sp>
      <p:sp>
        <p:nvSpPr>
          <p:cNvPr id="5" name="Tartalom helye 3"/>
          <p:cNvSpPr txBox="1">
            <a:spLocks/>
          </p:cNvSpPr>
          <p:nvPr/>
        </p:nvSpPr>
        <p:spPr>
          <a:xfrm>
            <a:off x="4907879" y="736016"/>
            <a:ext cx="4278523" cy="96478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hu-H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hu-HU" sz="1350" dirty="0" err="1">
                <a:solidFill>
                  <a:schemeClr val="tx1"/>
                </a:solidFill>
              </a:rPr>
              <a:t>Inter-Cloud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Negotations</a:t>
            </a:r>
            <a:endParaRPr lang="hu-HU" sz="1350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hu-HU" sz="1350" dirty="0">
                <a:solidFill>
                  <a:schemeClr val="tx1"/>
                </a:solidFill>
              </a:rPr>
              <a:t>Preparing </a:t>
            </a:r>
            <a:r>
              <a:rPr lang="hu-HU" sz="1350" dirty="0" err="1">
                <a:solidFill>
                  <a:schemeClr val="tx1"/>
                </a:solidFill>
              </a:rPr>
              <a:t>the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servicing</a:t>
            </a:r>
            <a:r>
              <a:rPr lang="hu-HU" sz="1350" dirty="0">
                <a:solidFill>
                  <a:schemeClr val="tx1"/>
                </a:solidFill>
              </a:rPr>
              <a:t> and </a:t>
            </a:r>
            <a:r>
              <a:rPr lang="hu-HU" sz="1350" dirty="0" err="1">
                <a:solidFill>
                  <a:schemeClr val="tx1"/>
                </a:solidFill>
              </a:rPr>
              <a:t>negotiating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the</a:t>
            </a:r>
            <a:r>
              <a:rPr lang="hu-HU" sz="1350" dirty="0">
                <a:solidFill>
                  <a:schemeClr val="tx1"/>
                </a:solidFill>
              </a:rPr>
              <a:t> </a:t>
            </a:r>
            <a:r>
              <a:rPr lang="hu-HU" sz="1350" dirty="0" err="1">
                <a:solidFill>
                  <a:schemeClr val="tx1"/>
                </a:solidFill>
              </a:rPr>
              <a:t>terms</a:t>
            </a:r>
            <a:endParaRPr lang="hu-HU" sz="1350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hu-HU" sz="1350" dirty="0">
                <a:solidFill>
                  <a:schemeClr val="tx1"/>
                </a:solidFill>
              </a:rPr>
              <a:t> </a:t>
            </a:r>
          </a:p>
        </p:txBody>
      </p:sp>
      <p:cxnSp>
        <p:nvCxnSpPr>
          <p:cNvPr id="6" name="Egyenes összekötő 5"/>
          <p:cNvCxnSpPr/>
          <p:nvPr/>
        </p:nvCxnSpPr>
        <p:spPr>
          <a:xfrm>
            <a:off x="4831837" y="906843"/>
            <a:ext cx="2920" cy="4412893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Egyenes összekötő nyíllal 8"/>
          <p:cNvCxnSpPr/>
          <p:nvPr/>
        </p:nvCxnSpPr>
        <p:spPr>
          <a:xfrm flipH="1" flipV="1">
            <a:off x="2028693" y="3005085"/>
            <a:ext cx="419505" cy="257788"/>
          </a:xfrm>
          <a:prstGeom prst="straightConnector1">
            <a:avLst/>
          </a:prstGeom>
          <a:ln w="317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/>
          <p:cNvCxnSpPr/>
          <p:nvPr/>
        </p:nvCxnSpPr>
        <p:spPr>
          <a:xfrm flipH="1">
            <a:off x="2076450" y="3442095"/>
            <a:ext cx="371748" cy="699429"/>
          </a:xfrm>
          <a:prstGeom prst="straightConnector1">
            <a:avLst/>
          </a:prstGeom>
          <a:ln w="317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/>
          <p:cNvCxnSpPr/>
          <p:nvPr/>
        </p:nvCxnSpPr>
        <p:spPr>
          <a:xfrm flipH="1">
            <a:off x="2482068" y="3409951"/>
            <a:ext cx="52256" cy="535358"/>
          </a:xfrm>
          <a:prstGeom prst="straightConnector1">
            <a:avLst/>
          </a:prstGeom>
          <a:ln w="317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Kép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778" y="1562117"/>
            <a:ext cx="3200713" cy="3926703"/>
          </a:xfrm>
          <a:prstGeom prst="rect">
            <a:avLst/>
          </a:prstGeom>
        </p:spPr>
      </p:pic>
      <p:pic>
        <p:nvPicPr>
          <p:cNvPr id="15" name="Kép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51" y="2409950"/>
            <a:ext cx="1864688" cy="1297751"/>
          </a:xfrm>
          <a:prstGeom prst="rect">
            <a:avLst/>
          </a:prstGeom>
        </p:spPr>
      </p:pic>
      <p:pic>
        <p:nvPicPr>
          <p:cNvPr id="16" name="Kép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411" y="2488172"/>
            <a:ext cx="1993781" cy="1196250"/>
          </a:xfrm>
          <a:prstGeom prst="rect">
            <a:avLst/>
          </a:prstGeom>
        </p:spPr>
      </p:pic>
      <p:pic>
        <p:nvPicPr>
          <p:cNvPr id="17" name="Kép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9110" y="3077998"/>
            <a:ext cx="423141" cy="369750"/>
          </a:xfrm>
          <a:prstGeom prst="rect">
            <a:avLst/>
          </a:prstGeom>
        </p:spPr>
      </p:pic>
      <p:pic>
        <p:nvPicPr>
          <p:cNvPr id="18" name="Kép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6812" y="3816809"/>
            <a:ext cx="2036813" cy="1276001"/>
          </a:xfrm>
          <a:prstGeom prst="rect">
            <a:avLst/>
          </a:prstGeom>
        </p:spPr>
      </p:pic>
      <p:pic>
        <p:nvPicPr>
          <p:cNvPr id="19" name="Kép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4659" y="3691055"/>
            <a:ext cx="1879031" cy="131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99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a számának helye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3</a:t>
            </a:fld>
            <a:endParaRPr lang="sv-SE"/>
          </a:p>
        </p:txBody>
      </p:sp>
      <p:sp>
        <p:nvSpPr>
          <p:cNvPr id="6" name="Cím 5"/>
          <p:cNvSpPr>
            <a:spLocks noGrp="1"/>
          </p:cNvSpPr>
          <p:nvPr>
            <p:ph type="title"/>
          </p:nvPr>
        </p:nvSpPr>
        <p:spPr>
          <a:xfrm>
            <a:off x="188925" y="552199"/>
            <a:ext cx="8403411" cy="520492"/>
          </a:xfrm>
        </p:spPr>
        <p:txBody>
          <a:bodyPr/>
          <a:lstStyle/>
          <a:p>
            <a:r>
              <a:rPr lang="hu-HU" dirty="0" err="1"/>
              <a:t>Orchestration</a:t>
            </a:r>
            <a:r>
              <a:rPr lang="hu-HU" dirty="0"/>
              <a:t> in </a:t>
            </a:r>
            <a:r>
              <a:rPr lang="hu-HU" dirty="0" err="1"/>
              <a:t>various</a:t>
            </a:r>
            <a:r>
              <a:rPr lang="hu-HU" dirty="0"/>
              <a:t> </a:t>
            </a:r>
            <a:r>
              <a:rPr lang="hu-HU" dirty="0" err="1"/>
              <a:t>domains</a:t>
            </a:r>
            <a:r>
              <a:rPr lang="hu-HU" dirty="0"/>
              <a:t> - RECAP</a:t>
            </a:r>
            <a:endParaRPr lang="en-US" dirty="0"/>
          </a:p>
        </p:txBody>
      </p:sp>
      <p:graphicFrame>
        <p:nvGraphicFramePr>
          <p:cNvPr id="8" name="Táblázat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604945"/>
              </p:ext>
            </p:extLst>
          </p:nvPr>
        </p:nvGraphicFramePr>
        <p:xfrm>
          <a:off x="609131" y="1161444"/>
          <a:ext cx="6494471" cy="36274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65928">
                  <a:extLst>
                    <a:ext uri="{9D8B030D-6E8A-4147-A177-3AD203B41FA5}">
                      <a16:colId xmlns:a16="http://schemas.microsoft.com/office/drawing/2014/main" val="3445938283"/>
                    </a:ext>
                  </a:extLst>
                </a:gridCol>
                <a:gridCol w="1641669">
                  <a:extLst>
                    <a:ext uri="{9D8B030D-6E8A-4147-A177-3AD203B41FA5}">
                      <a16:colId xmlns:a16="http://schemas.microsoft.com/office/drawing/2014/main" val="3993211242"/>
                    </a:ext>
                  </a:extLst>
                </a:gridCol>
                <a:gridCol w="1542897">
                  <a:extLst>
                    <a:ext uri="{9D8B030D-6E8A-4147-A177-3AD203B41FA5}">
                      <a16:colId xmlns:a16="http://schemas.microsoft.com/office/drawing/2014/main" val="2626213543"/>
                    </a:ext>
                  </a:extLst>
                </a:gridCol>
                <a:gridCol w="1154618">
                  <a:extLst>
                    <a:ext uri="{9D8B030D-6E8A-4147-A177-3AD203B41FA5}">
                      <a16:colId xmlns:a16="http://schemas.microsoft.com/office/drawing/2014/main" val="3407259894"/>
                    </a:ext>
                  </a:extLst>
                </a:gridCol>
                <a:gridCol w="1189359">
                  <a:extLst>
                    <a:ext uri="{9D8B030D-6E8A-4147-A177-3AD203B41FA5}">
                      <a16:colId xmlns:a16="http://schemas.microsoft.com/office/drawing/2014/main" val="2927453861"/>
                    </a:ext>
                  </a:extLst>
                </a:gridCol>
              </a:tblGrid>
              <a:tr h="1528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Orchestration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Security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Protocol stack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Implementations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/>
                </a:tc>
                <a:extLst>
                  <a:ext uri="{0D108BD9-81ED-4DB2-BD59-A6C34878D82A}">
                    <a16:rowId xmlns:a16="http://schemas.microsoft.com/office/drawing/2014/main" val="1347692004"/>
                  </a:ext>
                </a:extLst>
              </a:tr>
              <a:tr h="97287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Web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Services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 orchestration: service composition at provider side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choreography: macro-lensed configuration of components for a specific target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- SSL/TLS using X.509 hierarchy</a:t>
                      </a:r>
                      <a:br>
                        <a:rPr lang="en-US" sz="900" dirty="0">
                          <a:effectLst/>
                        </a:rPr>
                      </a:br>
                      <a:r>
                        <a:rPr lang="en-US" sz="900" dirty="0">
                          <a:effectLst/>
                        </a:rPr>
                        <a:t>- advanced authorization based on roles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-transfer: HTTP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-data representation: mainly XML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 Java EE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Microsoft .NET 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Framework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DWPS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extLst>
                  <a:ext uri="{0D108BD9-81ED-4DB2-BD59-A6C34878D82A}">
                    <a16:rowId xmlns:a16="http://schemas.microsoft.com/office/drawing/2014/main" val="3163251571"/>
                  </a:ext>
                </a:extLst>
              </a:tr>
              <a:tr h="97287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IT Clouds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 configuring cloud resources for service deployment 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monitoring of deployment (telemetry)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event and error handling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 policy-based orch.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 orchestrators configure security measurements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VPN solutions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Virtual Network Functions run by physical devices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 various, some based on e.g. HTTP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 IBM SmartCloud Orchestrator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Intel Ciao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Apex Lake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extLst>
                  <a:ext uri="{0D108BD9-81ED-4DB2-BD59-A6C34878D82A}">
                    <a16:rowId xmlns:a16="http://schemas.microsoft.com/office/drawing/2014/main" val="2282406649"/>
                  </a:ext>
                </a:extLst>
              </a:tr>
              <a:tr h="97287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Software Defined Networking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 coordinate network resources and actives for new services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deployment of network virtual functions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deployment monitoring (QoS)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-various 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 OpenFlow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 OpenStack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4160930"/>
                  </a:ext>
                </a:extLst>
              </a:tr>
              <a:tr h="5559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Formalized orchestration languages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 process control-flow description and verification 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Not involved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 scripting languages (e.g. Java-based)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- </a:t>
                      </a:r>
                      <a:r>
                        <a:rPr lang="en-US" sz="900" dirty="0" err="1">
                          <a:effectLst/>
                        </a:rPr>
                        <a:t>Chor</a:t>
                      </a:r>
                      <a:br>
                        <a:rPr lang="en-US" sz="900" dirty="0">
                          <a:effectLst/>
                        </a:rPr>
                      </a:br>
                      <a:r>
                        <a:rPr lang="en-US" sz="900" dirty="0">
                          <a:effectLst/>
                        </a:rPr>
                        <a:t>- </a:t>
                      </a:r>
                      <a:r>
                        <a:rPr lang="en-US" sz="900" dirty="0" err="1">
                          <a:effectLst/>
                        </a:rPr>
                        <a:t>ChorEvolution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50" marR="58450" marT="0" marB="0" anchor="ctr"/>
                </a:tc>
                <a:extLst>
                  <a:ext uri="{0D108BD9-81ED-4DB2-BD59-A6C34878D82A}">
                    <a16:rowId xmlns:a16="http://schemas.microsoft.com/office/drawing/2014/main" val="2221707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53970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ím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orchestration</a:t>
            </a:r>
            <a:r>
              <a:rPr lang="hu-HU" dirty="0"/>
              <a:t> </a:t>
            </a:r>
            <a:r>
              <a:rPr lang="hu-HU" dirty="0" err="1"/>
              <a:t>process</a:t>
            </a:r>
            <a:r>
              <a:rPr lang="hu-HU" dirty="0"/>
              <a:t> (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inside</a:t>
            </a:r>
            <a:r>
              <a:rPr lang="hu-HU" dirty="0"/>
              <a:t>)</a:t>
            </a:r>
            <a:endParaRPr lang="en-US" dirty="0"/>
          </a:p>
        </p:txBody>
      </p:sp>
      <p:pic>
        <p:nvPicPr>
          <p:cNvPr id="6" name="Tartalom helye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727009" y="1847205"/>
            <a:ext cx="5591556" cy="3563112"/>
          </a:xfrm>
        </p:spPr>
      </p:pic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30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399347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4769C7-75A3-4738-8E43-64970DCDC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5A1855-185F-414F-837D-CE992C77C64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E4423CAF-4759-4B0A-B29F-D463F407CE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31</a:t>
            </a:fld>
            <a:endParaRPr lang="sv-SE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26B1B358-36CE-4C89-AC9E-AC104554A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969"/>
            <a:ext cx="9144000" cy="515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474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authorization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hu-HU" dirty="0"/>
              <a:t>The </a:t>
            </a:r>
            <a:r>
              <a:rPr lang="hu-HU" dirty="0" err="1"/>
              <a:t>Authorization</a:t>
            </a:r>
            <a:r>
              <a:rPr lang="hu-HU" dirty="0"/>
              <a:t> System has a </a:t>
            </a:r>
            <a:r>
              <a:rPr lang="hu-HU" dirty="0" err="1"/>
              <a:t>list</a:t>
            </a:r>
            <a:r>
              <a:rPr lang="hu-HU" dirty="0"/>
              <a:t> </a:t>
            </a:r>
            <a:r>
              <a:rPr lang="hu-HU" dirty="0" err="1"/>
              <a:t>which</a:t>
            </a:r>
            <a:r>
              <a:rPr lang="hu-HU" dirty="0"/>
              <a:t> </a:t>
            </a:r>
            <a:r>
              <a:rPr lang="hu-HU" dirty="0" err="1"/>
              <a:t>other</a:t>
            </a:r>
            <a:r>
              <a:rPr lang="hu-HU" dirty="0"/>
              <a:t> LC is </a:t>
            </a:r>
            <a:r>
              <a:rPr lang="hu-HU" dirty="0" err="1"/>
              <a:t>authorized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which</a:t>
            </a:r>
            <a:r>
              <a:rPr lang="hu-HU" dirty="0"/>
              <a:t> service 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our</a:t>
            </a:r>
            <a:r>
              <a:rPr lang="hu-HU" dirty="0"/>
              <a:t> LC. 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AuthorizationControl</a:t>
            </a:r>
            <a:r>
              <a:rPr lang="hu-HU" dirty="0"/>
              <a:t> service </a:t>
            </a:r>
            <a:r>
              <a:rPr lang="hu-HU" dirty="0" err="1"/>
              <a:t>extended</a:t>
            </a:r>
            <a:endParaRPr lang="hu-H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be </a:t>
            </a:r>
            <a:r>
              <a:rPr lang="hu-HU" dirty="0" err="1"/>
              <a:t>further</a:t>
            </a:r>
            <a:r>
              <a:rPr lang="hu-HU" dirty="0"/>
              <a:t> </a:t>
            </a:r>
            <a:r>
              <a:rPr lang="hu-HU" dirty="0" err="1"/>
              <a:t>developed</a:t>
            </a:r>
            <a:r>
              <a:rPr lang="hu-HU" dirty="0"/>
              <a:t>. 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Currently</a:t>
            </a:r>
            <a:r>
              <a:rPr lang="hu-HU" dirty="0"/>
              <a:t> </a:t>
            </a:r>
            <a:r>
              <a:rPr lang="hu-HU" dirty="0" err="1"/>
              <a:t>static</a:t>
            </a:r>
            <a:r>
              <a:rPr lang="hu-HU" dirty="0"/>
              <a:t> </a:t>
            </a:r>
            <a:r>
              <a:rPr lang="hu-HU" dirty="0" err="1"/>
              <a:t>rules</a:t>
            </a:r>
            <a:r>
              <a:rPr lang="hu-HU" dirty="0"/>
              <a:t>.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Should</a:t>
            </a:r>
            <a:r>
              <a:rPr lang="hu-HU" dirty="0"/>
              <a:t> </a:t>
            </a:r>
            <a:r>
              <a:rPr lang="hu-HU" dirty="0" err="1"/>
              <a:t>rely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corporate</a:t>
            </a:r>
            <a:r>
              <a:rPr lang="hu-HU" dirty="0"/>
              <a:t> </a:t>
            </a:r>
            <a:r>
              <a:rPr lang="hu-HU" dirty="0" err="1"/>
              <a:t>contracts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32</a:t>
            </a:fld>
            <a:endParaRPr lang="sv-SE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0292" y="1678880"/>
            <a:ext cx="2876550" cy="619125"/>
          </a:xfrm>
          <a:prstGeom prst="rect">
            <a:avLst/>
          </a:prstGeom>
        </p:spPr>
      </p:pic>
      <p:sp>
        <p:nvSpPr>
          <p:cNvPr id="6" name="Szövegdoboz 5"/>
          <p:cNvSpPr txBox="1"/>
          <p:nvPr/>
        </p:nvSpPr>
        <p:spPr>
          <a:xfrm>
            <a:off x="5667769" y="3274403"/>
            <a:ext cx="1292251" cy="27699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ArrowheadCloud</a:t>
            </a:r>
            <a:endParaRPr lang="en-US" sz="1200" b="1" dirty="0">
              <a:solidFill>
                <a:srgbClr val="00B050"/>
              </a:solidFill>
            </a:endParaRPr>
          </a:p>
        </p:txBody>
      </p:sp>
      <p:cxnSp>
        <p:nvCxnSpPr>
          <p:cNvPr id="7" name="Egyenes összekötő nyíllal 6"/>
          <p:cNvCxnSpPr>
            <a:stCxn id="6" idx="0"/>
          </p:cNvCxnSpPr>
          <p:nvPr/>
        </p:nvCxnSpPr>
        <p:spPr>
          <a:xfrm flipV="1">
            <a:off x="6313895" y="2295331"/>
            <a:ext cx="60456" cy="97907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zövegdoboz 7"/>
          <p:cNvSpPr txBox="1"/>
          <p:nvPr/>
        </p:nvSpPr>
        <p:spPr>
          <a:xfrm>
            <a:off x="7383213" y="3251016"/>
            <a:ext cx="1507738" cy="27699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hu-HU" sz="1200" b="1" dirty="0" err="1">
                <a:solidFill>
                  <a:srgbClr val="00B050"/>
                </a:solidFill>
              </a:rPr>
              <a:t>ArrowheadService</a:t>
            </a:r>
            <a:endParaRPr lang="en-US" sz="1200" b="1" dirty="0">
              <a:solidFill>
                <a:srgbClr val="00B050"/>
              </a:solidFill>
            </a:endParaRPr>
          </a:p>
        </p:txBody>
      </p:sp>
      <p:cxnSp>
        <p:nvCxnSpPr>
          <p:cNvPr id="9" name="Egyenes összekötő nyíllal 8"/>
          <p:cNvCxnSpPr>
            <a:stCxn id="8" idx="0"/>
          </p:cNvCxnSpPr>
          <p:nvPr/>
        </p:nvCxnSpPr>
        <p:spPr>
          <a:xfrm flipH="1" flipV="1">
            <a:off x="7941440" y="2308310"/>
            <a:ext cx="195642" cy="942706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3821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Arrowhead</a:t>
            </a:r>
            <a:r>
              <a:rPr lang="hu-HU" dirty="0"/>
              <a:t> </a:t>
            </a:r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architectures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quarter" idx="10"/>
          </p:nvPr>
        </p:nvSpPr>
        <p:spPr>
          <a:xfrm>
            <a:off x="799890" y="1185152"/>
            <a:ext cx="7444935" cy="4529848"/>
          </a:xfrm>
        </p:spPr>
        <p:txBody>
          <a:bodyPr/>
          <a:lstStyle/>
          <a:p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realize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Global Service </a:t>
            </a:r>
            <a:r>
              <a:rPr lang="hu-HU" dirty="0" err="1"/>
              <a:t>Discovery</a:t>
            </a:r>
            <a:r>
              <a:rPr lang="hu-HU" dirty="0"/>
              <a:t> </a:t>
            </a:r>
            <a:r>
              <a:rPr lang="hu-HU" dirty="0" err="1"/>
              <a:t>functionality</a:t>
            </a:r>
            <a:r>
              <a:rPr lang="hu-HU" dirty="0"/>
              <a:t>?</a:t>
            </a:r>
          </a:p>
          <a:p>
            <a:r>
              <a:rPr lang="hu-HU" dirty="0" err="1"/>
              <a:t>Which</a:t>
            </a:r>
            <a:r>
              <a:rPr lang="hu-HU" dirty="0"/>
              <a:t> (</a:t>
            </a:r>
            <a:r>
              <a:rPr lang="hu-HU" dirty="0" err="1"/>
              <a:t>other</a:t>
            </a:r>
            <a:r>
              <a:rPr lang="hu-HU" dirty="0"/>
              <a:t>) Local </a:t>
            </a:r>
            <a:r>
              <a:rPr lang="hu-HU" dirty="0" err="1"/>
              <a:t>Clouds</a:t>
            </a:r>
            <a:r>
              <a:rPr lang="hu-HU" dirty="0"/>
              <a:t> </a:t>
            </a:r>
            <a:r>
              <a:rPr lang="hu-HU" dirty="0" err="1"/>
              <a:t>do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ask</a:t>
            </a:r>
            <a:r>
              <a:rPr lang="hu-HU" dirty="0"/>
              <a:t> </a:t>
            </a:r>
            <a:r>
              <a:rPr lang="hu-HU" dirty="0" err="1"/>
              <a:t>when</a:t>
            </a:r>
            <a:r>
              <a:rPr lang="hu-HU" dirty="0"/>
              <a:t> GSD?</a:t>
            </a:r>
          </a:p>
          <a:p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do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know</a:t>
            </a:r>
            <a:r>
              <a:rPr lang="hu-HU" dirty="0"/>
              <a:t> </a:t>
            </a:r>
            <a:r>
              <a:rPr lang="hu-HU" dirty="0" err="1"/>
              <a:t>them</a:t>
            </a:r>
            <a:r>
              <a:rPr lang="hu-HU" dirty="0"/>
              <a:t> („</a:t>
            </a:r>
            <a:r>
              <a:rPr lang="hu-HU" dirty="0" err="1"/>
              <a:t>discover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neighborhood</a:t>
            </a:r>
            <a:r>
              <a:rPr lang="hu-HU" dirty="0"/>
              <a:t>”)?</a:t>
            </a:r>
          </a:p>
          <a:p>
            <a:endParaRPr lang="hu-HU" dirty="0"/>
          </a:p>
          <a:p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proposed</a:t>
            </a:r>
            <a:r>
              <a:rPr lang="hu-HU" dirty="0"/>
              <a:t> </a:t>
            </a:r>
            <a:r>
              <a:rPr lang="hu-HU" dirty="0" err="1"/>
              <a:t>three</a:t>
            </a:r>
            <a:r>
              <a:rPr lang="hu-HU" dirty="0"/>
              <a:t> </a:t>
            </a:r>
            <a:r>
              <a:rPr lang="hu-HU" dirty="0" err="1"/>
              <a:t>architectures</a:t>
            </a:r>
            <a:r>
              <a:rPr lang="hu-HU" dirty="0"/>
              <a:t>:</a:t>
            </a:r>
          </a:p>
          <a:p>
            <a:pPr lvl="1"/>
            <a:r>
              <a:rPr lang="hu-HU" dirty="0" err="1"/>
              <a:t>Completely</a:t>
            </a:r>
            <a:r>
              <a:rPr lang="hu-HU" dirty="0"/>
              <a:t> </a:t>
            </a:r>
            <a:r>
              <a:rPr lang="hu-HU" dirty="0" err="1"/>
              <a:t>closed</a:t>
            </a:r>
            <a:r>
              <a:rPr lang="hu-HU" dirty="0"/>
              <a:t> </a:t>
            </a:r>
            <a:r>
              <a:rPr lang="hu-HU" dirty="0" err="1"/>
              <a:t>Arrowhead</a:t>
            </a:r>
            <a:r>
              <a:rPr lang="hu-HU" dirty="0"/>
              <a:t> </a:t>
            </a:r>
            <a:r>
              <a:rPr lang="hu-HU" dirty="0" err="1"/>
              <a:t>Neighborhoods</a:t>
            </a:r>
            <a:endParaRPr lang="hu-HU" dirty="0"/>
          </a:p>
          <a:p>
            <a:pPr lvl="2"/>
            <a:r>
              <a:rPr lang="hu-HU" dirty="0"/>
              <a:t>(</a:t>
            </a:r>
            <a:r>
              <a:rPr lang="hu-HU" dirty="0" err="1"/>
              <a:t>Production</a:t>
            </a:r>
            <a:r>
              <a:rPr lang="hu-HU" dirty="0"/>
              <a:t> </a:t>
            </a:r>
            <a:r>
              <a:rPr lang="hu-HU" dirty="0" err="1"/>
              <a:t>plants</a:t>
            </a:r>
            <a:r>
              <a:rPr lang="hu-HU" dirty="0"/>
              <a:t>)</a:t>
            </a:r>
          </a:p>
          <a:p>
            <a:pPr lvl="1"/>
            <a:r>
              <a:rPr lang="hu-HU" dirty="0" err="1"/>
              <a:t>Peer-to-peer</a:t>
            </a:r>
            <a:r>
              <a:rPr lang="hu-HU" dirty="0"/>
              <a:t> ad hoc </a:t>
            </a:r>
            <a:r>
              <a:rPr lang="hu-HU" dirty="0" err="1"/>
              <a:t>detection</a:t>
            </a:r>
            <a:r>
              <a:rPr lang="hu-HU" dirty="0"/>
              <a:t> of </a:t>
            </a:r>
            <a:r>
              <a:rPr lang="hu-HU" dirty="0" err="1"/>
              <a:t>other</a:t>
            </a:r>
            <a:r>
              <a:rPr lang="hu-HU" dirty="0"/>
              <a:t> Local </a:t>
            </a:r>
            <a:r>
              <a:rPr lang="hu-HU" dirty="0" err="1"/>
              <a:t>Clouds</a:t>
            </a:r>
            <a:r>
              <a:rPr lang="hu-HU" dirty="0"/>
              <a:t> </a:t>
            </a:r>
          </a:p>
          <a:p>
            <a:pPr lvl="2"/>
            <a:r>
              <a:rPr lang="hu-HU" dirty="0"/>
              <a:t>(</a:t>
            </a:r>
            <a:r>
              <a:rPr lang="hu-HU" dirty="0" err="1"/>
              <a:t>moving</a:t>
            </a:r>
            <a:r>
              <a:rPr lang="hu-HU" dirty="0"/>
              <a:t> </a:t>
            </a:r>
            <a:r>
              <a:rPr lang="hu-HU" dirty="0" err="1"/>
              <a:t>cars</a:t>
            </a:r>
            <a:r>
              <a:rPr lang="hu-HU" dirty="0"/>
              <a:t> </a:t>
            </a:r>
            <a:r>
              <a:rPr lang="hu-HU" dirty="0" err="1"/>
              <a:t>along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road</a:t>
            </a:r>
            <a:r>
              <a:rPr lang="hu-HU" dirty="0"/>
              <a:t>, </a:t>
            </a:r>
            <a:r>
              <a:rPr lang="hu-HU" dirty="0" err="1"/>
              <a:t>looking</a:t>
            </a:r>
            <a:r>
              <a:rPr lang="hu-HU" dirty="0"/>
              <a:t> </a:t>
            </a:r>
            <a:r>
              <a:rPr lang="hu-HU" dirty="0" err="1"/>
              <a:t>up</a:t>
            </a:r>
            <a:r>
              <a:rPr lang="hu-HU" dirty="0"/>
              <a:t> local </a:t>
            </a:r>
            <a:r>
              <a:rPr lang="hu-HU" dirty="0" err="1"/>
              <a:t>infrastructure</a:t>
            </a:r>
            <a:r>
              <a:rPr lang="hu-HU" dirty="0"/>
              <a:t>)</a:t>
            </a:r>
          </a:p>
          <a:p>
            <a:pPr lvl="1"/>
            <a:r>
              <a:rPr lang="hu-HU" dirty="0"/>
              <a:t>A </a:t>
            </a:r>
            <a:r>
              <a:rPr lang="hu-HU" dirty="0" err="1"/>
              <a:t>cloud-of-clouds</a:t>
            </a:r>
            <a:r>
              <a:rPr lang="hu-HU" dirty="0"/>
              <a:t> </a:t>
            </a:r>
            <a:r>
              <a:rPr lang="hu-HU" dirty="0" err="1"/>
              <a:t>entity</a:t>
            </a:r>
            <a:r>
              <a:rPr lang="hu-HU" dirty="0"/>
              <a:t> </a:t>
            </a:r>
            <a:r>
              <a:rPr lang="hu-HU" dirty="0" err="1"/>
              <a:t>handling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interactions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Local </a:t>
            </a:r>
            <a:r>
              <a:rPr lang="hu-HU" dirty="0" err="1"/>
              <a:t>Clouds</a:t>
            </a:r>
            <a:endParaRPr lang="hu-HU" dirty="0"/>
          </a:p>
          <a:p>
            <a:pPr lvl="2"/>
            <a:r>
              <a:rPr lang="hu-HU" dirty="0"/>
              <a:t> (</a:t>
            </a:r>
            <a:r>
              <a:rPr lang="hu-HU" dirty="0" err="1"/>
              <a:t>integration</a:t>
            </a:r>
            <a:r>
              <a:rPr lang="hu-HU" dirty="0"/>
              <a:t> </a:t>
            </a:r>
            <a:r>
              <a:rPr lang="hu-HU" dirty="0" err="1"/>
              <a:t>along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supply</a:t>
            </a:r>
            <a:r>
              <a:rPr lang="hu-HU" dirty="0"/>
              <a:t> </a:t>
            </a:r>
            <a:r>
              <a:rPr lang="hu-HU" dirty="0" err="1"/>
              <a:t>chain</a:t>
            </a:r>
            <a:r>
              <a:rPr lang="hu-HU" dirty="0"/>
              <a:t>)</a:t>
            </a:r>
          </a:p>
          <a:p>
            <a:pPr lvl="2"/>
            <a:r>
              <a:rPr lang="hu-HU" dirty="0"/>
              <a:t>(</a:t>
            </a:r>
            <a:r>
              <a:rPr lang="hu-HU" dirty="0" err="1"/>
              <a:t>supply</a:t>
            </a:r>
            <a:r>
              <a:rPr lang="hu-HU" dirty="0"/>
              <a:t> and </a:t>
            </a:r>
            <a:r>
              <a:rPr lang="hu-HU" dirty="0" err="1"/>
              <a:t>demand</a:t>
            </a:r>
            <a:r>
              <a:rPr lang="hu-H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641153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Closed</a:t>
            </a:r>
            <a:r>
              <a:rPr lang="hu-HU" dirty="0"/>
              <a:t> </a:t>
            </a:r>
            <a:r>
              <a:rPr lang="hu-HU" dirty="0" err="1"/>
              <a:t>Neighborhoods</a:t>
            </a:r>
            <a:endParaRPr lang="en-US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305" y="1374934"/>
            <a:ext cx="6670964" cy="3474720"/>
          </a:xfrm>
        </p:spPr>
      </p:pic>
    </p:spTree>
    <p:extLst>
      <p:ext uri="{BB962C8B-B14F-4D97-AF65-F5344CB8AC3E}">
        <p14:creationId xmlns:p14="http://schemas.microsoft.com/office/powerpoint/2010/main" val="22065314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Cloud-of-Clouds</a:t>
            </a:r>
            <a:endParaRPr lang="en-US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171" y="1185863"/>
            <a:ext cx="6677233" cy="3852862"/>
          </a:xfrm>
        </p:spPr>
      </p:pic>
    </p:spTree>
    <p:extLst>
      <p:ext uri="{BB962C8B-B14F-4D97-AF65-F5344CB8AC3E}">
        <p14:creationId xmlns:p14="http://schemas.microsoft.com/office/powerpoint/2010/main" val="27767379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7623" y="883"/>
            <a:ext cx="7444935" cy="520492"/>
          </a:xfrm>
        </p:spPr>
        <p:txBody>
          <a:bodyPr/>
          <a:lstStyle/>
          <a:p>
            <a:r>
              <a:rPr lang="hu-HU" dirty="0"/>
              <a:t>Data </a:t>
            </a:r>
            <a:r>
              <a:rPr lang="hu-HU" dirty="0" err="1"/>
              <a:t>path</a:t>
            </a:r>
            <a:r>
              <a:rPr lang="hu-HU" dirty="0"/>
              <a:t> </a:t>
            </a:r>
            <a:r>
              <a:rPr lang="hu-HU" dirty="0" err="1"/>
              <a:t>realizations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</a:t>
            </a:r>
            <a:r>
              <a:rPr lang="hu-HU" dirty="0" err="1"/>
              <a:t>Clouds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quarter" idx="10"/>
          </p:nvPr>
        </p:nvSpPr>
        <p:spPr>
          <a:xfrm>
            <a:off x="47623" y="588133"/>
            <a:ext cx="7700476" cy="38532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To</a:t>
            </a:r>
            <a:r>
              <a:rPr lang="hu-HU" dirty="0"/>
              <a:t> be </a:t>
            </a:r>
            <a:r>
              <a:rPr lang="hu-HU" dirty="0" err="1"/>
              <a:t>release</a:t>
            </a:r>
            <a:r>
              <a:rPr lang="hu-HU" dirty="0"/>
              <a:t> in G3.2 </a:t>
            </a:r>
            <a:r>
              <a:rPr lang="hu-HU" dirty="0" err="1"/>
              <a:t>Milestone</a:t>
            </a:r>
            <a:r>
              <a:rPr lang="hu-HU" dirty="0"/>
              <a:t> 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Utilizes</a:t>
            </a:r>
            <a:r>
              <a:rPr lang="hu-HU" dirty="0"/>
              <a:t> </a:t>
            </a:r>
            <a:r>
              <a:rPr lang="hu-HU" dirty="0" err="1"/>
              <a:t>RabbitMQ</a:t>
            </a:r>
            <a:r>
              <a:rPr lang="hu-HU" dirty="0"/>
              <a:t> (AMQP) </a:t>
            </a:r>
            <a:r>
              <a:rPr lang="hu-HU" dirty="0" err="1"/>
              <a:t>broker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gateways</a:t>
            </a:r>
            <a:endParaRPr lang="hu-H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TCP </a:t>
            </a:r>
            <a:r>
              <a:rPr lang="hu-HU" dirty="0" err="1"/>
              <a:t>tunneling</a:t>
            </a:r>
            <a:r>
              <a:rPr lang="hu-HU" dirty="0"/>
              <a:t> service </a:t>
            </a:r>
            <a:r>
              <a:rPr lang="hu-HU" dirty="0" err="1"/>
              <a:t>between</a:t>
            </a:r>
            <a:r>
              <a:rPr lang="hu-HU" dirty="0"/>
              <a:t> Consumer and </a:t>
            </a:r>
            <a:r>
              <a:rPr lang="hu-HU" dirty="0" err="1"/>
              <a:t>Provider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The </a:t>
            </a:r>
            <a:r>
              <a:rPr lang="hu-HU" dirty="0" err="1"/>
              <a:t>Gateway</a:t>
            </a:r>
            <a:r>
              <a:rPr lang="hu-HU" dirty="0"/>
              <a:t> is </a:t>
            </a:r>
            <a:r>
              <a:rPr lang="hu-HU" dirty="0" err="1"/>
              <a:t>configured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its</a:t>
            </a:r>
            <a:r>
              <a:rPr lang="hu-HU" dirty="0"/>
              <a:t> </a:t>
            </a:r>
            <a:r>
              <a:rPr lang="hu-HU" dirty="0" err="1"/>
              <a:t>own</a:t>
            </a:r>
            <a:r>
              <a:rPr lang="hu-HU" dirty="0"/>
              <a:t> </a:t>
            </a:r>
            <a:r>
              <a:rPr lang="hu-HU" dirty="0" err="1"/>
              <a:t>Gatekeeper</a:t>
            </a:r>
            <a:r>
              <a:rPr lang="hu-HU" dirty="0"/>
              <a:t> </a:t>
            </a:r>
            <a:r>
              <a:rPr lang="hu-HU" dirty="0" err="1"/>
              <a:t>at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end of </a:t>
            </a:r>
            <a:r>
              <a:rPr lang="hu-HU" dirty="0" err="1"/>
              <a:t>the</a:t>
            </a:r>
            <a:r>
              <a:rPr lang="hu-HU" dirty="0"/>
              <a:t> </a:t>
            </a:r>
            <a:br>
              <a:rPr lang="hu-HU" dirty="0"/>
            </a:br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Negotiations</a:t>
            </a:r>
            <a:r>
              <a:rPr lang="hu-HU" dirty="0"/>
              <a:t> </a:t>
            </a:r>
            <a:r>
              <a:rPr lang="hu-HU" dirty="0" err="1"/>
              <a:t>process</a:t>
            </a:r>
            <a:r>
              <a:rPr lang="hu-HU" dirty="0"/>
              <a:t>.</a:t>
            </a:r>
          </a:p>
        </p:txBody>
      </p:sp>
      <p:pic>
        <p:nvPicPr>
          <p:cNvPr id="21" name="Kép 20"/>
          <p:cNvPicPr/>
          <p:nvPr/>
        </p:nvPicPr>
        <p:blipFill>
          <a:blip r:embed="rId2"/>
          <a:stretch>
            <a:fillRect/>
          </a:stretch>
        </p:blipFill>
        <p:spPr>
          <a:xfrm>
            <a:off x="325084" y="2514738"/>
            <a:ext cx="7167474" cy="298385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EBB7A35B-4747-4D56-B1B7-9E39C2D01C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20"/>
          <a:stretch/>
        </p:blipFill>
        <p:spPr>
          <a:xfrm>
            <a:off x="7275094" y="1028278"/>
            <a:ext cx="1347537" cy="106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6009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43630" y="164440"/>
            <a:ext cx="8006400" cy="520492"/>
          </a:xfrm>
        </p:spPr>
        <p:txBody>
          <a:bodyPr/>
          <a:lstStyle/>
          <a:p>
            <a:r>
              <a:rPr lang="hu-HU" dirty="0" err="1"/>
              <a:t>Inter-Cloud</a:t>
            </a:r>
            <a:r>
              <a:rPr lang="hu-HU" dirty="0"/>
              <a:t> </a:t>
            </a:r>
            <a:r>
              <a:rPr lang="hu-HU" dirty="0" err="1"/>
              <a:t>orchestration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token</a:t>
            </a:r>
            <a:endParaRPr lang="en-US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37</a:t>
            </a:fld>
            <a:endParaRPr lang="sv-SE"/>
          </a:p>
        </p:txBody>
      </p:sp>
      <p:sp>
        <p:nvSpPr>
          <p:cNvPr id="46" name="Lekerekített téglalap 4"/>
          <p:cNvSpPr/>
          <p:nvPr/>
        </p:nvSpPr>
        <p:spPr>
          <a:xfrm>
            <a:off x="774700" y="1971674"/>
            <a:ext cx="1291590" cy="415732"/>
          </a:xfrm>
          <a:prstGeom prst="roundRect">
            <a:avLst/>
          </a:prstGeom>
          <a:solidFill>
            <a:srgbClr val="70AD4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Orchestrator</a:t>
            </a:r>
            <a:endParaRPr kumimoji="0" lang="hu-HU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Lekerekített téglalap 5"/>
          <p:cNvSpPr/>
          <p:nvPr/>
        </p:nvSpPr>
        <p:spPr>
          <a:xfrm>
            <a:off x="3219450" y="2333624"/>
            <a:ext cx="1291590" cy="415732"/>
          </a:xfrm>
          <a:prstGeom prst="roundRect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Gatekeeper</a:t>
            </a:r>
            <a:endParaRPr kumimoji="0" lang="hu-HU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8" name="Egyenes összekötő 47"/>
          <p:cNvCxnSpPr/>
          <p:nvPr/>
        </p:nvCxnSpPr>
        <p:spPr>
          <a:xfrm flipH="1">
            <a:off x="4788138" y="623890"/>
            <a:ext cx="62190" cy="4533900"/>
          </a:xfrm>
          <a:prstGeom prst="line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sp>
        <p:nvSpPr>
          <p:cNvPr id="49" name="Lekerekített téglalap 7"/>
          <p:cNvSpPr/>
          <p:nvPr/>
        </p:nvSpPr>
        <p:spPr>
          <a:xfrm>
            <a:off x="5384800" y="2333624"/>
            <a:ext cx="1291590" cy="415732"/>
          </a:xfrm>
          <a:prstGeom prst="roundRect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Gatekeeper</a:t>
            </a:r>
            <a:endParaRPr kumimoji="0" lang="hu-HU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Lekerekített téglalap 8"/>
          <p:cNvSpPr/>
          <p:nvPr/>
        </p:nvSpPr>
        <p:spPr>
          <a:xfrm>
            <a:off x="7753350" y="1104900"/>
            <a:ext cx="1291590" cy="415732"/>
          </a:xfrm>
          <a:prstGeom prst="roundRect">
            <a:avLst/>
          </a:prstGeom>
          <a:solidFill>
            <a:srgbClr val="70AD4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Orchestrator</a:t>
            </a:r>
            <a:endParaRPr kumimoji="0" lang="hu-HU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Lekerekített téglalap 9"/>
          <p:cNvSpPr/>
          <p:nvPr/>
        </p:nvSpPr>
        <p:spPr>
          <a:xfrm>
            <a:off x="7774225" y="2461966"/>
            <a:ext cx="1291590" cy="415732"/>
          </a:xfrm>
          <a:prstGeom prst="round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Authorization</a:t>
            </a:r>
            <a:endParaRPr kumimoji="0" lang="hu-HU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52" name="Egyenes összekötő nyíllal 51"/>
          <p:cNvCxnSpPr/>
          <p:nvPr/>
        </p:nvCxnSpPr>
        <p:spPr>
          <a:xfrm>
            <a:off x="2228454" y="2145706"/>
            <a:ext cx="935830" cy="346475"/>
          </a:xfrm>
          <a:prstGeom prst="straightConnector1">
            <a:avLst/>
          </a:prstGeom>
          <a:noFill/>
          <a:ln w="19050" cap="flat" cmpd="sng" algn="ctr">
            <a:solidFill>
              <a:srgbClr val="70AD47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3" name="Egyenes összekötő nyíllal 52"/>
          <p:cNvCxnSpPr/>
          <p:nvPr/>
        </p:nvCxnSpPr>
        <p:spPr>
          <a:xfrm>
            <a:off x="4647010" y="2402881"/>
            <a:ext cx="635105" cy="172"/>
          </a:xfrm>
          <a:prstGeom prst="straightConnector1">
            <a:avLst/>
          </a:prstGeom>
          <a:noFill/>
          <a:ln w="19050" cap="flat" cmpd="sng" algn="ctr">
            <a:solidFill>
              <a:srgbClr val="FFC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54" name="Ellipszis 53"/>
          <p:cNvSpPr/>
          <p:nvPr/>
        </p:nvSpPr>
        <p:spPr>
          <a:xfrm>
            <a:off x="4328160" y="807858"/>
            <a:ext cx="261857" cy="241288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sp>
        <p:nvSpPr>
          <p:cNvPr id="55" name="Ellipszis 54"/>
          <p:cNvSpPr/>
          <p:nvPr/>
        </p:nvSpPr>
        <p:spPr>
          <a:xfrm>
            <a:off x="5189855" y="807858"/>
            <a:ext cx="261857" cy="241288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cxnSp>
        <p:nvCxnSpPr>
          <p:cNvPr id="57" name="Egyenes összekötő nyíllal 56"/>
          <p:cNvCxnSpPr/>
          <p:nvPr/>
        </p:nvCxnSpPr>
        <p:spPr>
          <a:xfrm flipV="1">
            <a:off x="6846094" y="1520633"/>
            <a:ext cx="840581" cy="882249"/>
          </a:xfrm>
          <a:prstGeom prst="straightConnector1">
            <a:avLst/>
          </a:prstGeom>
          <a:noFill/>
          <a:ln w="19050" cap="flat" cmpd="sng" algn="ctr">
            <a:solidFill>
              <a:srgbClr val="FFC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8" name="Egyenes összekötő nyíllal 57"/>
          <p:cNvCxnSpPr/>
          <p:nvPr/>
        </p:nvCxnSpPr>
        <p:spPr>
          <a:xfrm flipH="1">
            <a:off x="4635103" y="2586709"/>
            <a:ext cx="698304" cy="0"/>
          </a:xfrm>
          <a:prstGeom prst="straightConnector1">
            <a:avLst/>
          </a:prstGeom>
          <a:noFill/>
          <a:ln w="19050" cap="flat" cmpd="sng" algn="ctr">
            <a:solidFill>
              <a:srgbClr val="FFC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9" name="Egyenes összekötő nyíllal 58"/>
          <p:cNvCxnSpPr/>
          <p:nvPr/>
        </p:nvCxnSpPr>
        <p:spPr>
          <a:xfrm flipH="1" flipV="1">
            <a:off x="2202260" y="2350256"/>
            <a:ext cx="946546" cy="357812"/>
          </a:xfrm>
          <a:prstGeom prst="straightConnector1">
            <a:avLst/>
          </a:prstGeom>
          <a:noFill/>
          <a:ln w="19050" cap="flat" cmpd="sng" algn="ctr">
            <a:solidFill>
              <a:srgbClr val="70AD47"/>
            </a:solidFill>
            <a:prstDash val="solid"/>
            <a:miter lim="800000"/>
            <a:tailEnd type="triangle"/>
          </a:ln>
          <a:effectLst/>
        </p:spPr>
      </p:cxnSp>
      <p:sp>
        <p:nvSpPr>
          <p:cNvPr id="60" name="Ellipszis 59"/>
          <p:cNvSpPr/>
          <p:nvPr/>
        </p:nvSpPr>
        <p:spPr>
          <a:xfrm>
            <a:off x="2589530" y="2036738"/>
            <a:ext cx="261857" cy="241288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61" name="Ellipszis 60"/>
          <p:cNvSpPr/>
          <p:nvPr/>
        </p:nvSpPr>
        <p:spPr>
          <a:xfrm>
            <a:off x="4907915" y="2119931"/>
            <a:ext cx="261857" cy="241288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</a:p>
        </p:txBody>
      </p:sp>
      <p:sp>
        <p:nvSpPr>
          <p:cNvPr id="62" name="Ellipszis 61"/>
          <p:cNvSpPr/>
          <p:nvPr/>
        </p:nvSpPr>
        <p:spPr>
          <a:xfrm>
            <a:off x="6995160" y="1670949"/>
            <a:ext cx="261857" cy="241288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r>
          </a:p>
        </p:txBody>
      </p:sp>
      <p:cxnSp>
        <p:nvCxnSpPr>
          <p:cNvPr id="64" name="Egyenes összekötő nyíllal 63"/>
          <p:cNvCxnSpPr>
            <a:stCxn id="50" idx="2"/>
            <a:endCxn id="51" idx="0"/>
          </p:cNvCxnSpPr>
          <p:nvPr/>
        </p:nvCxnSpPr>
        <p:spPr>
          <a:xfrm>
            <a:off x="8399145" y="1520632"/>
            <a:ext cx="20875" cy="941334"/>
          </a:xfrm>
          <a:prstGeom prst="straightConnector1">
            <a:avLst/>
          </a:prstGeom>
          <a:noFill/>
          <a:ln w="19050" cap="flat" cmpd="sng" algn="ctr">
            <a:solidFill>
              <a:srgbClr val="70AD47"/>
            </a:solidFill>
            <a:prstDash val="solid"/>
            <a:miter lim="800000"/>
            <a:tailEnd type="triangle"/>
          </a:ln>
          <a:effectLst/>
        </p:spPr>
      </p:cxnSp>
      <p:sp>
        <p:nvSpPr>
          <p:cNvPr id="65" name="Ellipszis 64"/>
          <p:cNvSpPr/>
          <p:nvPr/>
        </p:nvSpPr>
        <p:spPr>
          <a:xfrm>
            <a:off x="8481060" y="1819956"/>
            <a:ext cx="261857" cy="241288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r>
          </a:p>
        </p:txBody>
      </p:sp>
      <p:cxnSp>
        <p:nvCxnSpPr>
          <p:cNvPr id="66" name="Egyenes összekötő nyíllal 65"/>
          <p:cNvCxnSpPr/>
          <p:nvPr/>
        </p:nvCxnSpPr>
        <p:spPr>
          <a:xfrm flipH="1">
            <a:off x="6913801" y="1618373"/>
            <a:ext cx="838597" cy="854767"/>
          </a:xfrm>
          <a:prstGeom prst="straightConnector1">
            <a:avLst/>
          </a:prstGeom>
          <a:noFill/>
          <a:ln w="19050" cap="flat" cmpd="sng" algn="ctr">
            <a:solidFill>
              <a:srgbClr val="70AD47"/>
            </a:solidFill>
            <a:prstDash val="solid"/>
            <a:miter lim="800000"/>
            <a:tailEnd type="triangle"/>
          </a:ln>
          <a:effectLst/>
        </p:spPr>
      </p:cxnSp>
      <p:sp>
        <p:nvSpPr>
          <p:cNvPr id="67" name="Ellipszis 66"/>
          <p:cNvSpPr/>
          <p:nvPr/>
        </p:nvSpPr>
        <p:spPr>
          <a:xfrm>
            <a:off x="7503318" y="1985909"/>
            <a:ext cx="261857" cy="241288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</a:t>
            </a:r>
          </a:p>
        </p:txBody>
      </p:sp>
      <p:sp>
        <p:nvSpPr>
          <p:cNvPr id="68" name="Lekerekített téglalap 44"/>
          <p:cNvSpPr/>
          <p:nvPr/>
        </p:nvSpPr>
        <p:spPr>
          <a:xfrm>
            <a:off x="5036978" y="3768795"/>
            <a:ext cx="1291590" cy="415732"/>
          </a:xfrm>
          <a:prstGeom prst="roundRect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Gateway</a:t>
            </a:r>
            <a:endParaRPr kumimoji="0" lang="hu-HU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Lekerekített téglalap 45"/>
          <p:cNvSpPr/>
          <p:nvPr/>
        </p:nvSpPr>
        <p:spPr>
          <a:xfrm>
            <a:off x="3054350" y="3768794"/>
            <a:ext cx="1291590" cy="415732"/>
          </a:xfrm>
          <a:prstGeom prst="roundRect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Gateway</a:t>
            </a:r>
            <a:endParaRPr kumimoji="0" lang="hu-HU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Lekerekített téglalap 46"/>
          <p:cNvSpPr/>
          <p:nvPr/>
        </p:nvSpPr>
        <p:spPr>
          <a:xfrm>
            <a:off x="94342" y="4430490"/>
            <a:ext cx="1291590" cy="415732"/>
          </a:xfrm>
          <a:prstGeom prst="roundRect">
            <a:avLst/>
          </a:prstGeom>
          <a:solidFill>
            <a:srgbClr val="E7E6E6">
              <a:lumMod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Consumer</a:t>
            </a:r>
          </a:p>
        </p:txBody>
      </p:sp>
      <p:sp>
        <p:nvSpPr>
          <p:cNvPr id="71" name="Lekerekített téglalap 47"/>
          <p:cNvSpPr/>
          <p:nvPr/>
        </p:nvSpPr>
        <p:spPr>
          <a:xfrm>
            <a:off x="7067788" y="4054230"/>
            <a:ext cx="1291590" cy="415732"/>
          </a:xfrm>
          <a:prstGeom prst="roundRect">
            <a:avLst/>
          </a:prstGeom>
          <a:solidFill>
            <a:srgbClr val="E7E6E6">
              <a:lumMod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  <a:r>
              <a:rPr kumimoji="0" lang="hu-HU" sz="1400" b="1" i="0" u="none" strike="noStrike" kern="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1" i="0" u="none" strike="noStrike" kern="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Provider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2" name="Ellipszis 71"/>
          <p:cNvSpPr/>
          <p:nvPr/>
        </p:nvSpPr>
        <p:spPr>
          <a:xfrm>
            <a:off x="4964510" y="2693804"/>
            <a:ext cx="261857" cy="241288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</a:t>
            </a:r>
          </a:p>
        </p:txBody>
      </p:sp>
      <p:cxnSp>
        <p:nvCxnSpPr>
          <p:cNvPr id="73" name="Egyenes összekötő nyíllal 72"/>
          <p:cNvCxnSpPr>
            <a:stCxn id="49" idx="2"/>
            <a:endCxn id="68" idx="0"/>
          </p:cNvCxnSpPr>
          <p:nvPr/>
        </p:nvCxnSpPr>
        <p:spPr>
          <a:xfrm flipH="1">
            <a:off x="5682773" y="2749356"/>
            <a:ext cx="347822" cy="1019439"/>
          </a:xfrm>
          <a:prstGeom prst="straightConnector1">
            <a:avLst/>
          </a:prstGeom>
          <a:noFill/>
          <a:ln w="19050" cap="flat" cmpd="sng" algn="ctr">
            <a:solidFill>
              <a:srgbClr val="FFC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74" name="Ellipszis 73"/>
          <p:cNvSpPr/>
          <p:nvPr/>
        </p:nvSpPr>
        <p:spPr>
          <a:xfrm>
            <a:off x="6005830" y="3112659"/>
            <a:ext cx="261857" cy="241288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</a:t>
            </a:r>
          </a:p>
        </p:txBody>
      </p:sp>
      <p:sp>
        <p:nvSpPr>
          <p:cNvPr id="75" name="Ellipszis 74"/>
          <p:cNvSpPr/>
          <p:nvPr/>
        </p:nvSpPr>
        <p:spPr>
          <a:xfrm>
            <a:off x="2466040" y="2513307"/>
            <a:ext cx="261857" cy="241288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</a:t>
            </a:r>
          </a:p>
        </p:txBody>
      </p:sp>
      <p:cxnSp>
        <p:nvCxnSpPr>
          <p:cNvPr id="76" name="Egyenes összekötő nyíllal 75"/>
          <p:cNvCxnSpPr>
            <a:stCxn id="46" idx="2"/>
            <a:endCxn id="70" idx="0"/>
          </p:cNvCxnSpPr>
          <p:nvPr/>
        </p:nvCxnSpPr>
        <p:spPr>
          <a:xfrm flipH="1">
            <a:off x="740137" y="2387406"/>
            <a:ext cx="680358" cy="2043084"/>
          </a:xfrm>
          <a:prstGeom prst="straightConnector1">
            <a:avLst/>
          </a:prstGeom>
          <a:noFill/>
          <a:ln w="19050" cap="flat" cmpd="sng" algn="ctr">
            <a:solidFill>
              <a:srgbClr val="70AD47"/>
            </a:solidFill>
            <a:prstDash val="solid"/>
            <a:miter lim="800000"/>
            <a:tailEnd type="triangle"/>
          </a:ln>
          <a:effectLst/>
        </p:spPr>
      </p:cxnSp>
      <p:sp>
        <p:nvSpPr>
          <p:cNvPr id="77" name="Ellipszis 76"/>
          <p:cNvSpPr/>
          <p:nvPr/>
        </p:nvSpPr>
        <p:spPr>
          <a:xfrm>
            <a:off x="984961" y="3240734"/>
            <a:ext cx="261857" cy="241288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</a:t>
            </a:r>
          </a:p>
        </p:txBody>
      </p:sp>
      <p:sp>
        <p:nvSpPr>
          <p:cNvPr id="78" name="Ellipszis 77"/>
          <p:cNvSpPr/>
          <p:nvPr/>
        </p:nvSpPr>
        <p:spPr>
          <a:xfrm>
            <a:off x="2177997" y="4290828"/>
            <a:ext cx="683018" cy="336788"/>
          </a:xfrm>
          <a:prstGeom prst="ellipse">
            <a:avLst/>
          </a:prstGeom>
          <a:noFill/>
          <a:ln w="1905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</a:t>
            </a:r>
          </a:p>
        </p:txBody>
      </p:sp>
      <p:sp>
        <p:nvSpPr>
          <p:cNvPr id="79" name="Ellipszis 78"/>
          <p:cNvSpPr/>
          <p:nvPr/>
        </p:nvSpPr>
        <p:spPr>
          <a:xfrm>
            <a:off x="4469129" y="4301568"/>
            <a:ext cx="720725" cy="336788"/>
          </a:xfrm>
          <a:prstGeom prst="ellipse">
            <a:avLst/>
          </a:prstGeom>
          <a:noFill/>
          <a:ln w="1905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</a:t>
            </a:r>
          </a:p>
        </p:txBody>
      </p:sp>
      <p:sp>
        <p:nvSpPr>
          <p:cNvPr id="80" name="Ellipszis 79"/>
          <p:cNvSpPr/>
          <p:nvPr/>
        </p:nvSpPr>
        <p:spPr>
          <a:xfrm>
            <a:off x="6229423" y="4211986"/>
            <a:ext cx="709386" cy="415630"/>
          </a:xfrm>
          <a:prstGeom prst="ellipse">
            <a:avLst/>
          </a:prstGeom>
          <a:noFill/>
          <a:ln w="1905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</a:t>
            </a:r>
          </a:p>
        </p:txBody>
      </p:sp>
      <p:cxnSp>
        <p:nvCxnSpPr>
          <p:cNvPr id="81" name="Egyenes összekötő nyíllal 80"/>
          <p:cNvCxnSpPr>
            <a:stCxn id="70" idx="3"/>
            <a:endCxn id="69" idx="1"/>
          </p:cNvCxnSpPr>
          <p:nvPr/>
        </p:nvCxnSpPr>
        <p:spPr>
          <a:xfrm flipV="1">
            <a:off x="1385932" y="3976660"/>
            <a:ext cx="1668418" cy="661696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2" name="Egyenes összekötő nyíllal 81"/>
          <p:cNvCxnSpPr>
            <a:endCxn id="68" idx="1"/>
          </p:cNvCxnSpPr>
          <p:nvPr/>
        </p:nvCxnSpPr>
        <p:spPr>
          <a:xfrm>
            <a:off x="4434639" y="3969266"/>
            <a:ext cx="602339" cy="7395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3" name="Egyenes összekötő nyíllal 82"/>
          <p:cNvCxnSpPr>
            <a:stCxn id="68" idx="3"/>
            <a:endCxn id="71" idx="1"/>
          </p:cNvCxnSpPr>
          <p:nvPr/>
        </p:nvCxnSpPr>
        <p:spPr>
          <a:xfrm>
            <a:off x="6328568" y="3976661"/>
            <a:ext cx="739220" cy="285435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4" name="Egyenes összekötő nyíllal 83"/>
          <p:cNvCxnSpPr>
            <a:stCxn id="46" idx="2"/>
            <a:endCxn id="69" idx="0"/>
          </p:cNvCxnSpPr>
          <p:nvPr/>
        </p:nvCxnSpPr>
        <p:spPr>
          <a:xfrm>
            <a:off x="1420495" y="2387406"/>
            <a:ext cx="2279650" cy="1381388"/>
          </a:xfrm>
          <a:prstGeom prst="straightConnector1">
            <a:avLst/>
          </a:prstGeom>
          <a:noFill/>
          <a:ln w="19050" cap="flat" cmpd="sng" algn="ctr">
            <a:solidFill>
              <a:srgbClr val="70AD47"/>
            </a:solidFill>
            <a:prstDash val="solid"/>
            <a:miter lim="800000"/>
            <a:tailEnd type="triangle"/>
          </a:ln>
          <a:effectLst/>
        </p:spPr>
      </p:cxnSp>
      <p:sp>
        <p:nvSpPr>
          <p:cNvPr id="85" name="Ellipszis 84"/>
          <p:cNvSpPr/>
          <p:nvPr/>
        </p:nvSpPr>
        <p:spPr>
          <a:xfrm>
            <a:off x="2468277" y="3194226"/>
            <a:ext cx="261857" cy="241288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</a:t>
            </a:r>
          </a:p>
        </p:txBody>
      </p:sp>
      <p:pic>
        <p:nvPicPr>
          <p:cNvPr id="3074" name="Picture 2" descr="Képtalálat a következőre: „token”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3830" y="2693804"/>
            <a:ext cx="928869" cy="928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1" name="Picture 2" descr="Képtalálat a következőre: „token”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558" y="4202001"/>
            <a:ext cx="928869" cy="928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733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552 0.0275 L 0.02552 0.0275 C 0.025 0.02306 0.02396 0.01861 0.02396 0.01417 C 0.02344 -0.02639 0.02361 -0.02611 0.02552 -0.05139 C 0.02691 -0.08694 0.02552 -0.06083 0.02812 -0.09139 C 0.02899 -0.10222 0.02865 -0.10333 0.02969 -0.11389 C 0.03003 -0.11611 0.03021 -0.11833 0.03056 -0.12056 C 0.03108 -0.12806 0.03125 -0.13583 0.03229 -0.14333 C 0.03247 -0.14472 0.03281 -0.14583 0.03316 -0.14722 C 0.03281 -0.17694 0.03299 -0.20694 0.03229 -0.23667 C 0.03212 -0.23833 0.0309 -0.23917 0.03056 -0.24056 C 0.03003 -0.24222 0.03003 -0.24417 0.02969 -0.24583 C 0.02726 -0.26417 0.03038 -0.24417 0.02812 -0.25667 C 0.02778 -0.25833 0.0276 -0.26028 0.02726 -0.26194 C 0.02691 -0.26333 0.02604 -0.26444 0.02552 -0.26583 C 0.02187 -0.27611 0.02622 -0.26639 0.02135 -0.27667 C 0.01944 -0.28611 0.02222 -0.27472 0.01806 -0.28472 C 0.01753 -0.28583 0.01771 -0.2875 0.01719 -0.28861 C 0.01615 -0.29111 0.01389 -0.29361 0.01215 -0.29528 C 0.01111 -0.29611 0.0099 -0.29694 0.00885 -0.29806 C 0.00712 -0.29944 0.00556 -0.30139 0.00382 -0.30333 C 0.00312 -0.30417 0.00243 -0.30528 0.00139 -0.30583 C 0.00052 -0.30639 -0.00035 -0.30667 -0.00104 -0.30722 C -0.00191 -0.30806 -0.0026 -0.30917 -0.00365 -0.31 C -0.00521 -0.31111 -0.00694 -0.31167 -0.00868 -0.3125 C -0.01458 -0.31583 -0.00712 -0.31194 -0.01441 -0.31528 C -0.01528 -0.31556 -0.01615 -0.31639 -0.01701 -0.31667 C -0.02188 -0.31722 -0.02691 -0.3175 -0.03194 -0.31778 C -0.03507 -0.3175 -0.03802 -0.31722 -0.04115 -0.31667 C -0.04271 -0.31611 -0.04583 -0.31361 -0.04688 -0.3125 C -0.04774 -0.31167 -0.04861 -0.31056 -0.04948 -0.31 C -0.05017 -0.30917 -0.05122 -0.30917 -0.05191 -0.30861 C -0.05278 -0.30778 -0.05347 -0.30667 -0.05451 -0.30583 C -0.05573 -0.30472 -0.05729 -0.30417 -0.05868 -0.30333 C -0.06042 -0.30028 -0.06128 -0.29833 -0.06354 -0.29667 C -0.06441 -0.29583 -0.06528 -0.29583 -0.06615 -0.29528 C -0.06719 -0.29389 -0.06858 -0.29306 -0.06944 -0.29139 C -0.07309 -0.28444 -0.06892 -0.28694 -0.07361 -0.28056 C -0.07431 -0.27972 -0.07535 -0.27972 -0.07604 -0.27917 C -0.0809 -0.27167 -0.07656 -0.27917 -0.08021 -0.27 C -0.08108 -0.26806 -0.08194 -0.26639 -0.08281 -0.26472 C -0.08333 -0.26333 -0.08385 -0.26194 -0.08438 -0.26056 C -0.08507 -0.25917 -0.08802 -0.25333 -0.08854 -0.25139 C -0.08906 -0.25 -0.08889 -0.24833 -0.08941 -0.24722 C -0.0901 -0.24556 -0.09115 -0.24472 -0.09201 -0.24333 C -0.09288 -0.24167 -0.09358 -0.23972 -0.09444 -0.23806 C -0.0967 -0.22694 -0.09288 -0.24417 -0.09861 -0.22583 C -0.10035 -0.22056 -0.10017 -0.22 -0.10278 -0.21528 C -0.10347 -0.21389 -0.10451 -0.21278 -0.10521 -0.21139 C -0.11007 -0.20111 -0.10538 -0.20806 -0.11024 -0.19917 C -0.11128 -0.1975 -0.1125 -0.19583 -0.11354 -0.19389 C -0.11458 -0.19222 -0.11528 -0.19028 -0.11615 -0.18861 C -0.11684 -0.18722 -0.11788 -0.18611 -0.11858 -0.18472 C -0.12552 -0.16944 -0.11927 -0.17722 -0.12865 -0.16861 C -0.13247 -0.16111 -0.1342 -0.15722 -0.13941 -0.15139 C -0.14063 -0.15 -0.14236 -0.14972 -0.14358 -0.14861 C -0.14444 -0.14778 -0.14531 -0.14667 -0.14618 -0.14583 C -0.14722 -0.145 -0.14844 -0.14417 -0.14948 -0.14333 C -0.15417 -0.13889 -0.14965 -0.14194 -0.15521 -0.13806 C -0.1566 -0.13694 -0.15816 -0.13639 -0.15938 -0.13528 C -0.16337 -0.13222 -0.16701 -0.12806 -0.17118 -0.12583 C -0.17465 -0.12417 -0.17847 -0.1225 -0.18194 -0.12056 C -0.18472 -0.11917 -0.1875 -0.11667 -0.19028 -0.11528 C -0.19253 -0.11417 -0.19479 -0.11361 -0.19705 -0.1125 C -0.19774 -0.11222 -0.19861 -0.11167 -0.19948 -0.11139 C -0.20104 -0.11056 -0.20278 -0.11056 -0.20451 -0.11 C -0.20625 -0.10917 -0.20955 -0.10722 -0.20955 -0.10722 C -0.21649 -0.10778 -0.22344 -0.10778 -0.23038 -0.10861 C -0.23142 -0.10861 -0.23247 -0.10972 -0.23368 -0.11 C -0.23524 -0.11056 -0.23698 -0.11083 -0.23872 -0.11139 C -0.25677 -0.11722 -0.23021 -0.10889 -0.24444 -0.11389 C -0.24618 -0.11444 -0.24774 -0.115 -0.24948 -0.11528 L -0.26198 -0.11806 C -0.27222 -0.12333 -0.26597 -0.12056 -0.28941 -0.11667 C -0.29149 -0.11639 -0.29323 -0.11444 -0.29531 -0.11389 C -0.29913 -0.11306 -0.30313 -0.11306 -0.30694 -0.1125 C -0.31719 -0.10944 -0.3059 -0.11278 -0.32622 -0.11 C -0.34514 -0.1075 -0.30608 -0.10917 -0.34288 -0.10722 C -0.3559 -0.10667 -0.36892 -0.10639 -0.38194 -0.10583 C -0.40226 -0.10056 -0.38333 -0.105 -0.43281 -0.10861 C -0.44167 -0.10917 -0.45069 -0.10944 -0.45955 -0.11 C -0.46424 -0.1125 -0.46076 -0.11083 -0.46875 -0.1125 C -0.50295 -0.12 -0.46719 -0.115 -0.54375 -0.11667 C -0.56181 -0.12139 -0.53681 -0.11417 -0.55278 -0.12056 C -0.5559 -0.12194 -0.55903 -0.12222 -0.56198 -0.12333 C -0.57118 -0.12611 -0.55712 -0.12306 -0.57205 -0.12583 C -0.58681 -0.13278 -0.56615 -0.12361 -0.59531 -0.13389 L -0.60278 -0.13667 C -0.60503 -0.1375 -0.60729 -0.13861 -0.60955 -0.13917 C -0.61146 -0.14 -0.61337 -0.14 -0.61528 -0.14056 C -0.61701 -0.14111 -0.62917 -0.145 -0.63125 -0.14583 C -0.63351 -0.14694 -0.63559 -0.14889 -0.63785 -0.15 C -0.6401 -0.15083 -0.64236 -0.15056 -0.64462 -0.15139 C -0.64844 -0.1525 -0.65226 -0.15389 -0.65625 -0.15528 C -0.65764 -0.15583 -0.65903 -0.15611 -0.66042 -0.15667 L -0.66458 -0.15806 C -0.67396 -0.16556 -0.6658 -0.15972 -0.68125 -0.16583 C -0.68229 -0.16639 -0.68351 -0.16667 -0.68455 -0.16722 C -0.68628 -0.16806 -0.68785 -0.16972 -0.68958 -0.17 L -0.70035 -0.17139 C -0.70208 -0.17222 -0.70365 -0.17333 -0.70538 -0.17389 C -0.70729 -0.17472 -0.7092 -0.17472 -0.71128 -0.17528 C -0.71233 -0.17556 -0.71337 -0.17639 -0.71458 -0.17667 C -0.71684 -0.17722 -0.71892 -0.1775 -0.72118 -0.17806 C -0.72205 -0.17833 -0.72292 -0.17944 -0.72378 -0.17917 C -0.76597 -0.1725 -0.74149 -0.17694 -0.76875 -0.16583 C -0.78594 -0.15889 -0.79826 -0.15806 -0.81701 -0.15139 C -0.82205 -0.14944 -0.82708 -0.1475 -0.83212 -0.14583 C -0.84497 -0.14194 -0.83837 -0.14444 -0.84878 -0.14194 C -0.85017 -0.14167 -0.85156 -0.14111 -0.85295 -0.14056 C -0.85313 -0.13806 -0.85365 -0.13528 -0.85365 -0.1325 C -0.85365 -0.12833 -0.85295 -0.12139 -0.85208 -0.11667 C -0.85156 -0.11389 -0.85069 -0.11139 -0.85035 -0.10861 L -0.84948 -0.10056 C -0.84983 -0.08056 -0.85 -0.06056 -0.85035 -0.04056 C -0.85069 -0.02778 -0.85122 -0.01472 -0.85122 -0.00194 C -0.85122 0.02528 -0.85087 0.05222 -0.85035 0.07944 C -0.85035 0.08083 -0.84983 0.08194 -0.84948 0.08333 C -0.84549 0.11278 -0.85122 0.07556 -0.84792 0.09667 C -0.84757 0.15139 -0.84844 0.20611 -0.84705 0.26056 C -0.84705 0.26389 -0.84375 0.25278 -0.84375 0.25278 C -0.84201 0.23944 -0.84444 0.25167 -0.84045 0.24194 C -0.83993 0.24083 -0.84028 0.23889 -0.83958 0.23806 C -0.83819 0.23639 -0.83455 0.23528 -0.83455 0.23528 C -0.83229 0.23778 -0.82882 0.24056 -0.82708 0.24472 C -0.82153 0.25694 -0.82934 0.24361 -0.82292 0.25389 C -0.82205 0.25972 -0.82205 0.2575 -0.82205 0.26056 " pathEditMode="relative" ptsTypes="AAAAAAAAAAAAAAAAAAAAAAAAAAAAAAAAAAAAAAAAAAAAAAAAAAAAAAAAAAAAAAAAAAAAAAAAAAAAAAAAAAAAAAAAAAAAAAAAAAAAAAAAAAAAAAAAAAAAAAAAAAAAAAA">
                                      <p:cBhvr>
                                        <p:cTn id="80" dur="7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84 0.02222 L 0.02084 0.02222 C 0.02275 0.02 0.02448 0.01722 0.02657 0.01555 C 0.0349 0.00889 0.04202 0.01083 0.05157 0.01 C 0.05313 0.00972 0.06129 0.00833 0.0632 0.0075 C 0.075 0.00222 0.06181 0.00722 0.06997 0.00222 C 0.0783 -0.00333 0.07535 0.0025 0.08577 -0.00583 C 0.08855 -0.00806 0.0915 -0.00972 0.0941 -0.0125 C 0.09497 -0.01333 0.09566 -0.01472 0.09653 -0.01528 C 0.09757 -0.01583 0.09879 -0.01611 0.09983 -0.01667 C 0.11007 -0.02139 0.10052 -0.0175 0.10816 -0.02056 C 0.10903 -0.02139 0.10973 -0.02278 0.11077 -0.02333 C 0.11806 -0.0275 0.11181 -0.02083 0.11997 -0.02722 C 0.12552 -0.03167 0.12136 -0.02917 0.129 -0.03111 C 0.13629 -0.03333 0.13733 -0.03389 0.1441 -0.03667 C 0.15018 -0.04306 0.14167 -0.03472 0.15243 -0.04056 C 0.15469 -0.04195 0.1566 -0.045 0.15903 -0.04583 C 0.16007 -0.04639 0.16598 -0.04833 0.16823 -0.05 C 0.17552 -0.05472 0.16823 -0.05083 0.17414 -0.05389 C 0.17587 -0.0625 0.17344 -0.05417 0.17743 -0.05917 C 0.17813 -0.06028 0.17848 -0.06195 0.179 -0.06333 C 0.17986 -0.06472 0.18056 -0.06611 0.1816 -0.06722 C 0.18264 -0.06833 0.18386 -0.06889 0.1849 -0.07 C 0.18664 -0.07167 0.18993 -0.07528 0.18993 -0.07528 C 0.19167 -0.08389 0.18924 -0.07528 0.19323 -0.08056 C 0.19861 -0.0875 0.19115 -0.0825 0.1974 -0.08583 C 0.20087 -0.09 0.20122 -0.09111 0.20573 -0.09389 C 0.20677 -0.09445 0.20799 -0.09472 0.20903 -0.09528 C 0.21164 -0.09639 0.21407 -0.09778 0.2165 -0.09917 C 0.21823 -0.1 0.2198 -0.10139 0.22153 -0.10195 C 0.22327 -0.10222 0.225 -0.10278 0.22657 -0.10333 C 0.22778 -0.10361 0.22882 -0.10417 0.22986 -0.10445 C 0.23177 -0.105 0.23386 -0.10556 0.23577 -0.10583 C 0.24653 -0.11167 0.22795 -0.10195 0.2415 -0.10861 C 0.2441 -0.10972 0.24653 -0.11222 0.24914 -0.1125 L 0.25816 -0.11389 C 0.26511 -0.11472 0.27223 -0.115 0.279 -0.11667 C 0.28108 -0.11695 0.28299 -0.11722 0.2849 -0.11778 C 0.28629 -0.11833 0.28768 -0.11917 0.28907 -0.11917 C 0.29549 -0.12 0.30191 -0.12028 0.30816 -0.12056 L 0.47153 -0.12306 C 0.48438 -0.12278 0.49705 -0.12278 0.5099 -0.12195 C 0.51511 -0.12139 0.52049 -0.11972 0.5257 -0.11917 C 0.53438 -0.11833 0.54289 -0.11833 0.55157 -0.11778 L 0.5566 -0.11528 C 0.55747 -0.11472 0.55816 -0.11389 0.55903 -0.11389 L 0.56736 -0.1125 L 0.57483 -0.11111 C 0.58368 -0.11 0.58351 -0.11056 0.5908 -0.10861 C 0.59931 -0.10611 0.59011 -0.10833 0.59983 -0.10445 C 0.61389 -0.09889 0.59966 -0.10417 0.61233 -0.10056 C 0.61355 -0.10028 0.61459 -0.09972 0.6158 -0.09917 C 0.61823 -0.09833 0.62066 -0.09722 0.62327 -0.09667 C 0.63021 -0.09472 0.63768 -0.09306 0.64497 -0.0925 C 0.65209 -0.09195 0.65938 -0.09167 0.6665 -0.09111 C 0.67657 -0.08667 0.6691 -0.08945 0.68316 -0.08722 C 0.68542 -0.08695 0.68768 -0.08639 0.68993 -0.08583 C 0.69098 -0.08556 0.69202 -0.085 0.69323 -0.08445 C 0.6948 -0.08389 0.69653 -0.08361 0.69827 -0.08333 C 0.70486 -0.07778 0.69931 -0.08139 0.71164 -0.07917 C 0.71302 -0.07889 0.71441 -0.07833 0.7158 -0.07778 C 0.7165 -0.0775 0.71736 -0.07667 0.71823 -0.07667 C 0.7198 -0.07639 0.72153 -0.07667 0.72327 -0.07667 L 0.74497 -0.07 " pathEditMode="relative" ptsTypes="AAAAAAAAAAAAAAAAAAAAAAAAAAAAAAAAAAAAAAAAAAAAAAAAAAAAAAAAAAAAAAAA">
                                      <p:cBhvr>
                                        <p:cTn id="101" dur="4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9" grpId="0" animBg="1"/>
      <p:bldP spid="50" grpId="0" animBg="1"/>
      <p:bldP spid="51" grpId="0" animBg="1"/>
      <p:bldP spid="60" grpId="0" animBg="1"/>
      <p:bldP spid="61" grpId="0" animBg="1"/>
      <p:bldP spid="62" grpId="0" animBg="1"/>
      <p:bldP spid="65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4" grpId="0" animBg="1"/>
      <p:bldP spid="75" grpId="0" animBg="1"/>
      <p:bldP spid="77" grpId="0" animBg="1"/>
      <p:bldP spid="78" grpId="0" animBg="1"/>
      <p:bldP spid="79" grpId="0" animBg="1"/>
      <p:bldP spid="80" grpId="0" animBg="1"/>
      <p:bldP spid="8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38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799889" y="58925"/>
            <a:ext cx="7444935" cy="520492"/>
          </a:xfrm>
        </p:spPr>
        <p:txBody>
          <a:bodyPr/>
          <a:lstStyle/>
          <a:p>
            <a:r>
              <a:rPr lang="hu-HU" dirty="0" err="1"/>
              <a:t>Benefits</a:t>
            </a:r>
            <a:r>
              <a:rPr lang="hu-HU" dirty="0"/>
              <a:t> of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solution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0" y="680726"/>
            <a:ext cx="8808711" cy="465684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Governance</a:t>
            </a:r>
            <a:endParaRPr lang="hu-HU" sz="18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Intra-Cloud</a:t>
            </a:r>
            <a:r>
              <a:rPr lang="hu-HU" sz="1600" dirty="0"/>
              <a:t>: </a:t>
            </a:r>
            <a:r>
              <a:rPr lang="hu-HU" sz="1600" dirty="0" err="1"/>
              <a:t>centralized</a:t>
            </a:r>
            <a:r>
              <a:rPr lang="hu-HU" sz="1600" dirty="0"/>
              <a:t> </a:t>
            </a:r>
            <a:r>
              <a:rPr lang="hu-HU" sz="1600" dirty="0" err="1"/>
              <a:t>or</a:t>
            </a:r>
            <a:r>
              <a:rPr lang="hu-HU" sz="1600" dirty="0"/>
              <a:t> </a:t>
            </a:r>
            <a:r>
              <a:rPr lang="hu-HU" sz="1600" dirty="0" err="1"/>
              <a:t>decentralized</a:t>
            </a:r>
            <a:endParaRPr lang="hu-HU" sz="16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Inter-Cloud</a:t>
            </a:r>
            <a:r>
              <a:rPr lang="hu-HU" sz="1600" dirty="0"/>
              <a:t>: </a:t>
            </a:r>
            <a:r>
              <a:rPr lang="hu-HU" sz="1600" dirty="0" err="1"/>
              <a:t>negotiations</a:t>
            </a:r>
            <a:r>
              <a:rPr lang="hu-HU" sz="1600" dirty="0"/>
              <a:t> </a:t>
            </a:r>
            <a:r>
              <a:rPr lang="hu-HU" sz="1600" dirty="0" err="1"/>
              <a:t>between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two</a:t>
            </a:r>
            <a:r>
              <a:rPr lang="hu-HU" sz="1600" dirty="0"/>
              <a:t> </a:t>
            </a:r>
            <a:r>
              <a:rPr lang="hu-HU" sz="1600" dirty="0" err="1"/>
              <a:t>Core</a:t>
            </a:r>
            <a:r>
              <a:rPr lang="hu-HU" sz="1600" dirty="0"/>
              <a:t> System </a:t>
            </a:r>
            <a:r>
              <a:rPr lang="hu-HU" sz="1600" dirty="0" err="1"/>
              <a:t>sets</a:t>
            </a:r>
            <a:endParaRPr lang="hu-HU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Simple</a:t>
            </a:r>
            <a:r>
              <a:rPr lang="hu-HU" sz="1800" dirty="0"/>
              <a:t> </a:t>
            </a:r>
            <a:r>
              <a:rPr lang="hu-HU" sz="1800" dirty="0" err="1"/>
              <a:t>Orchestration</a:t>
            </a:r>
            <a:r>
              <a:rPr lang="hu-HU" sz="1800" dirty="0"/>
              <a:t> Service </a:t>
            </a:r>
            <a:r>
              <a:rPr lang="hu-HU" sz="1800" dirty="0" err="1"/>
              <a:t>definition</a:t>
            </a:r>
            <a:endParaRPr lang="hu-HU" sz="18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/>
              <a:t>Minimum </a:t>
            </a:r>
            <a:r>
              <a:rPr lang="hu-HU" sz="1600" dirty="0" err="1"/>
              <a:t>payload</a:t>
            </a:r>
            <a:r>
              <a:rPr lang="hu-HU" sz="1600" dirty="0"/>
              <a:t>: </a:t>
            </a:r>
            <a:r>
              <a:rPr lang="hu-HU" sz="1600" dirty="0" err="1"/>
              <a:t>requester</a:t>
            </a:r>
            <a:r>
              <a:rPr lang="hu-HU" sz="1600" dirty="0"/>
              <a:t> System </a:t>
            </a:r>
            <a:r>
              <a:rPr lang="hu-HU" sz="1600" dirty="0" err="1"/>
              <a:t>identification</a:t>
            </a:r>
            <a:r>
              <a:rPr lang="hu-HU" sz="1600" dirty="0"/>
              <a:t> (GET </a:t>
            </a:r>
            <a:r>
              <a:rPr lang="hu-HU" sz="1600" dirty="0" err="1"/>
              <a:t>method</a:t>
            </a:r>
            <a:r>
              <a:rPr lang="hu-HU" sz="1600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/>
              <a:t>Maximum </a:t>
            </a:r>
            <a:r>
              <a:rPr lang="hu-HU" sz="1600" dirty="0" err="1"/>
              <a:t>payload</a:t>
            </a:r>
            <a:r>
              <a:rPr lang="hu-HU" sz="1600" dirty="0"/>
              <a:t>: Consumer </a:t>
            </a:r>
            <a:r>
              <a:rPr lang="hu-HU" sz="1600" dirty="0" err="1"/>
              <a:t>preferences</a:t>
            </a:r>
            <a:r>
              <a:rPr lang="hu-HU" sz="1600" dirty="0"/>
              <a:t>, </a:t>
            </a:r>
            <a:r>
              <a:rPr lang="hu-HU" sz="1600" dirty="0" err="1"/>
              <a:t>detailed</a:t>
            </a:r>
            <a:r>
              <a:rPr lang="hu-HU" sz="1600" dirty="0"/>
              <a:t> </a:t>
            </a:r>
            <a:r>
              <a:rPr lang="hu-HU" sz="1600" dirty="0" err="1"/>
              <a:t>Flags</a:t>
            </a:r>
            <a:r>
              <a:rPr lang="hu-HU" sz="1600" dirty="0"/>
              <a:t>, </a:t>
            </a:r>
            <a:r>
              <a:rPr lang="hu-HU" sz="1600" dirty="0" err="1"/>
              <a:t>RequestedQoS</a:t>
            </a:r>
            <a:r>
              <a:rPr lang="hu-HU" sz="1600" dirty="0"/>
              <a:t>, etc.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Protocol</a:t>
            </a:r>
            <a:r>
              <a:rPr lang="hu-HU" sz="1600" dirty="0"/>
              <a:t> </a:t>
            </a:r>
            <a:r>
              <a:rPr lang="hu-HU" sz="1600" dirty="0" err="1"/>
              <a:t>independency</a:t>
            </a:r>
            <a:r>
              <a:rPr lang="hu-HU" sz="1600" dirty="0"/>
              <a:t> (</a:t>
            </a:r>
            <a:r>
              <a:rPr lang="hu-HU" sz="1600" dirty="0" err="1"/>
              <a:t>should</a:t>
            </a:r>
            <a:r>
              <a:rPr lang="hu-HU" sz="1600" dirty="0"/>
              <a:t> </a:t>
            </a:r>
            <a:r>
              <a:rPr lang="hu-HU" sz="1600" dirty="0" err="1"/>
              <a:t>work</a:t>
            </a:r>
            <a:r>
              <a:rPr lang="hu-HU" sz="1600" dirty="0"/>
              <a:t> </a:t>
            </a:r>
            <a:r>
              <a:rPr lang="hu-HU" sz="1600" dirty="0" err="1"/>
              <a:t>with</a:t>
            </a:r>
            <a:r>
              <a:rPr lang="hu-HU" sz="1600" dirty="0"/>
              <a:t> MOM-s, </a:t>
            </a:r>
            <a:r>
              <a:rPr lang="hu-HU" sz="1600" dirty="0" err="1"/>
              <a:t>e.g</a:t>
            </a:r>
            <a:r>
              <a:rPr lang="hu-HU" sz="1600" dirty="0"/>
              <a:t>. MQTT/AMQP)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Built</a:t>
            </a:r>
            <a:r>
              <a:rPr lang="hu-HU" sz="1800" dirty="0"/>
              <a:t> in multi-</a:t>
            </a:r>
            <a:r>
              <a:rPr lang="hu-HU" sz="1800" dirty="0" err="1"/>
              <a:t>level</a:t>
            </a:r>
            <a:r>
              <a:rPr lang="hu-HU" sz="1800" dirty="0"/>
              <a:t> AAA </a:t>
            </a:r>
            <a:r>
              <a:rPr lang="hu-HU" sz="1800" dirty="0" err="1"/>
              <a:t>support</a:t>
            </a:r>
            <a:endParaRPr lang="hu-HU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Possibility</a:t>
            </a:r>
            <a:r>
              <a:rPr lang="hu-HU" sz="1800" dirty="0"/>
              <a:t> </a:t>
            </a:r>
            <a:r>
              <a:rPr lang="hu-HU" sz="1800" dirty="0" err="1"/>
              <a:t>to</a:t>
            </a:r>
            <a:r>
              <a:rPr lang="hu-HU" sz="1800" dirty="0"/>
              <a:t> re-</a:t>
            </a:r>
            <a:r>
              <a:rPr lang="hu-HU" sz="1800" dirty="0" err="1"/>
              <a:t>configure</a:t>
            </a:r>
            <a:r>
              <a:rPr lang="hu-HU" sz="1800" dirty="0"/>
              <a:t> </a:t>
            </a:r>
            <a:r>
              <a:rPr lang="hu-HU" sz="1800" dirty="0" err="1"/>
              <a:t>SoS</a:t>
            </a:r>
            <a:endParaRPr lang="hu-HU" sz="18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Process</a:t>
            </a:r>
            <a:r>
              <a:rPr lang="hu-HU" sz="1600" dirty="0"/>
              <a:t> </a:t>
            </a:r>
            <a:r>
              <a:rPr lang="hu-HU" sz="1600" dirty="0" err="1"/>
              <a:t>engineering</a:t>
            </a:r>
            <a:endParaRPr lang="hu-HU" sz="16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Future</a:t>
            </a:r>
            <a:r>
              <a:rPr lang="hu-HU" sz="1600" dirty="0"/>
              <a:t> </a:t>
            </a:r>
            <a:r>
              <a:rPr lang="hu-HU" sz="1600" dirty="0" err="1"/>
              <a:t>work</a:t>
            </a:r>
            <a:r>
              <a:rPr lang="hu-HU" sz="1600" dirty="0"/>
              <a:t> </a:t>
            </a:r>
            <a:r>
              <a:rPr lang="hu-HU" sz="1600" dirty="0" err="1"/>
              <a:t>possibility</a:t>
            </a:r>
            <a:endParaRPr lang="hu-HU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Builds</a:t>
            </a:r>
            <a:r>
              <a:rPr lang="hu-HU" sz="1800" dirty="0"/>
              <a:t> </a:t>
            </a:r>
            <a:r>
              <a:rPr lang="hu-HU" sz="1800" dirty="0" err="1"/>
              <a:t>on</a:t>
            </a:r>
            <a:r>
              <a:rPr lang="hu-HU" sz="1800" dirty="0"/>
              <a:t> </a:t>
            </a:r>
            <a:r>
              <a:rPr lang="hu-HU" sz="1800" dirty="0" err="1"/>
              <a:t>the</a:t>
            </a:r>
            <a:r>
              <a:rPr lang="hu-HU" sz="1800" dirty="0"/>
              <a:t> </a:t>
            </a:r>
            <a:r>
              <a:rPr lang="hu-HU" sz="1800" dirty="0" err="1"/>
              <a:t>use</a:t>
            </a:r>
            <a:r>
              <a:rPr lang="hu-HU" sz="1800" dirty="0"/>
              <a:t> </a:t>
            </a:r>
            <a:r>
              <a:rPr lang="hu-HU" sz="1800" dirty="0" err="1"/>
              <a:t>case</a:t>
            </a:r>
            <a:r>
              <a:rPr lang="hu-HU" sz="1800" dirty="0"/>
              <a:t> </a:t>
            </a:r>
            <a:r>
              <a:rPr lang="hu-HU" sz="1800" dirty="0" err="1"/>
              <a:t>defined</a:t>
            </a:r>
            <a:r>
              <a:rPr lang="hu-HU" sz="1800" dirty="0"/>
              <a:t> </a:t>
            </a:r>
            <a:r>
              <a:rPr lang="hu-HU" sz="1800" dirty="0" err="1"/>
              <a:t>level</a:t>
            </a:r>
            <a:r>
              <a:rPr lang="hu-HU" sz="1800" dirty="0"/>
              <a:t> of </a:t>
            </a:r>
            <a:r>
              <a:rPr lang="hu-HU" sz="1800" dirty="0" err="1"/>
              <a:t>interactions</a:t>
            </a:r>
            <a:r>
              <a:rPr lang="hu-HU" sz="1800" dirty="0"/>
              <a:t> </a:t>
            </a:r>
            <a:r>
              <a:rPr lang="hu-HU" sz="1800" dirty="0" err="1"/>
              <a:t>between</a:t>
            </a:r>
            <a:r>
              <a:rPr lang="hu-HU" sz="1800" dirty="0"/>
              <a:t> </a:t>
            </a:r>
            <a:r>
              <a:rPr lang="hu-HU" sz="1800" dirty="0" err="1"/>
              <a:t>Core</a:t>
            </a:r>
            <a:r>
              <a:rPr lang="hu-HU" sz="1800" dirty="0"/>
              <a:t> </a:t>
            </a:r>
            <a:r>
              <a:rPr lang="hu-HU" sz="1800" dirty="0" err="1"/>
              <a:t>entities</a:t>
            </a:r>
            <a:endParaRPr lang="hu-HU" sz="18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Orchestration</a:t>
            </a:r>
            <a:r>
              <a:rPr lang="hu-HU" sz="1600" dirty="0"/>
              <a:t> is </a:t>
            </a:r>
            <a:r>
              <a:rPr lang="hu-HU" sz="1600" dirty="0" err="1"/>
              <a:t>customizable</a:t>
            </a:r>
            <a:endParaRPr lang="hu-HU" sz="16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Can</a:t>
            </a:r>
            <a:r>
              <a:rPr lang="hu-HU" sz="1600" dirty="0"/>
              <a:t> </a:t>
            </a:r>
            <a:r>
              <a:rPr lang="hu-HU" sz="1600" dirty="0" err="1"/>
              <a:t>still</a:t>
            </a:r>
            <a:r>
              <a:rPr lang="hu-HU" sz="1600" dirty="0"/>
              <a:t> </a:t>
            </a:r>
            <a:r>
              <a:rPr lang="hu-HU" sz="1600" dirty="0" err="1"/>
              <a:t>utilize</a:t>
            </a:r>
            <a:r>
              <a:rPr lang="hu-HU" sz="1600" dirty="0"/>
              <a:t> </a:t>
            </a:r>
            <a:r>
              <a:rPr lang="hu-HU" sz="1600" dirty="0" err="1"/>
              <a:t>Orchestration</a:t>
            </a:r>
            <a:r>
              <a:rPr lang="hu-HU" sz="1600" dirty="0"/>
              <a:t> </a:t>
            </a:r>
            <a:r>
              <a:rPr lang="hu-HU" sz="1600" dirty="0" err="1"/>
              <a:t>Store</a:t>
            </a:r>
            <a:r>
              <a:rPr lang="hu-HU" sz="1600" dirty="0"/>
              <a:t>, etc.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/>
              <a:t>General </a:t>
            </a:r>
            <a:r>
              <a:rPr lang="hu-HU" sz="1600" dirty="0" err="1"/>
              <a:t>guidelines</a:t>
            </a:r>
            <a:r>
              <a:rPr lang="hu-HU" sz="1600" dirty="0"/>
              <a:t> and maximum </a:t>
            </a:r>
            <a:r>
              <a:rPr lang="hu-HU" sz="1600" dirty="0" err="1"/>
              <a:t>capability</a:t>
            </a:r>
            <a:r>
              <a:rPr lang="hu-HU" sz="1600" dirty="0"/>
              <a:t> </a:t>
            </a:r>
            <a:r>
              <a:rPr lang="hu-HU" sz="1600" dirty="0" err="1"/>
              <a:t>scenario</a:t>
            </a:r>
            <a:r>
              <a:rPr lang="hu-HU" sz="1600" dirty="0"/>
              <a:t> is </a:t>
            </a:r>
            <a:r>
              <a:rPr lang="hu-HU" sz="1600" dirty="0" err="1"/>
              <a:t>described</a:t>
            </a:r>
            <a:r>
              <a:rPr lang="hu-HU" sz="1600" dirty="0"/>
              <a:t> here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101178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39</a:t>
            </a:fld>
            <a:endParaRPr lang="sv-SE"/>
          </a:p>
        </p:txBody>
      </p:sp>
      <p:sp>
        <p:nvSpPr>
          <p:cNvPr id="5" name="Cím 4"/>
          <p:cNvSpPr>
            <a:spLocks noGrp="1"/>
          </p:cNvSpPr>
          <p:nvPr>
            <p:ph type="title"/>
          </p:nvPr>
        </p:nvSpPr>
        <p:spPr>
          <a:xfrm>
            <a:off x="685590" y="2338471"/>
            <a:ext cx="8057888" cy="520492"/>
          </a:xfrm>
        </p:spPr>
        <p:txBody>
          <a:bodyPr/>
          <a:lstStyle/>
          <a:p>
            <a:pPr algn="ctr"/>
            <a:r>
              <a:rPr lang="hu-HU" dirty="0" err="1"/>
              <a:t>Future</a:t>
            </a:r>
            <a:r>
              <a:rPr lang="hu-HU" dirty="0"/>
              <a:t> </a:t>
            </a:r>
            <a:r>
              <a:rPr lang="hu-HU" dirty="0" err="1"/>
              <a:t>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368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4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687595" y="311840"/>
            <a:ext cx="7444935" cy="520492"/>
          </a:xfrm>
        </p:spPr>
        <p:txBody>
          <a:bodyPr/>
          <a:lstStyle/>
          <a:p>
            <a:r>
              <a:rPr lang="hu-HU" dirty="0" err="1"/>
              <a:t>Useful</a:t>
            </a:r>
            <a:r>
              <a:rPr lang="hu-HU" dirty="0"/>
              <a:t> </a:t>
            </a:r>
            <a:r>
              <a:rPr lang="hu-HU" dirty="0" err="1"/>
              <a:t>concepts</a:t>
            </a:r>
            <a:r>
              <a:rPr lang="hu-HU" dirty="0"/>
              <a:t> here and </a:t>
            </a:r>
            <a:r>
              <a:rPr lang="hu-HU" dirty="0" err="1"/>
              <a:t>there</a:t>
            </a:r>
            <a:br>
              <a:rPr lang="hu-HU" dirty="0"/>
            </a:br>
            <a:r>
              <a:rPr lang="hu-HU" dirty="0"/>
              <a:t> and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possible</a:t>
            </a:r>
            <a:r>
              <a:rPr lang="hu-HU" dirty="0"/>
              <a:t> </a:t>
            </a:r>
            <a:r>
              <a:rPr lang="hu-HU" dirty="0" err="1"/>
              <a:t>limits</a:t>
            </a:r>
            <a:endParaRPr lang="en-US" dirty="0"/>
          </a:p>
        </p:txBody>
      </p:sp>
      <p:graphicFrame>
        <p:nvGraphicFramePr>
          <p:cNvPr id="5" name="Tartalom helye 4"/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1010091783"/>
              </p:ext>
            </p:extLst>
          </p:nvPr>
        </p:nvGraphicFramePr>
        <p:xfrm>
          <a:off x="799890" y="1640372"/>
          <a:ext cx="6976290" cy="27124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82515">
                  <a:extLst>
                    <a:ext uri="{9D8B030D-6E8A-4147-A177-3AD203B41FA5}">
                      <a16:colId xmlns:a16="http://schemas.microsoft.com/office/drawing/2014/main" val="3850994974"/>
                    </a:ext>
                  </a:extLst>
                </a:gridCol>
                <a:gridCol w="2826774">
                  <a:extLst>
                    <a:ext uri="{9D8B030D-6E8A-4147-A177-3AD203B41FA5}">
                      <a16:colId xmlns:a16="http://schemas.microsoft.com/office/drawing/2014/main" val="592844932"/>
                    </a:ext>
                  </a:extLst>
                </a:gridCol>
                <a:gridCol w="3067001">
                  <a:extLst>
                    <a:ext uri="{9D8B030D-6E8A-4147-A177-3AD203B41FA5}">
                      <a16:colId xmlns:a16="http://schemas.microsoft.com/office/drawing/2014/main" val="2790434482"/>
                    </a:ext>
                  </a:extLst>
                </a:gridCol>
              </a:tblGrid>
              <a:tr h="2334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Useful concepts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Inadequacies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6748880"/>
                  </a:ext>
                </a:extLst>
              </a:tr>
              <a:tr h="65636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Web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Services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 applicable protocol stack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- orchestration and choreography solutions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 large protocol stack overhead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- only HTTP and XML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- no real-time QoS capabilities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42160041"/>
                  </a:ext>
                </a:extLst>
              </a:tr>
              <a:tr h="2334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IT Clouds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 architecture for central governance of deployments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- reconfiguration methodologies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- performance monitoring, event detection techniques (telemetry)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 Instrumentational toolsets are connected to cloud and network resources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- Requires advanced end-point capabilities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- suited for infrastructure management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90423331"/>
                  </a:ext>
                </a:extLst>
              </a:tr>
              <a:tr h="8670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Software Defined Networking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1158153"/>
                  </a:ext>
                </a:extLst>
              </a:tr>
              <a:tr h="72209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Formalized orchestration languages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-scripting languages</a:t>
                      </a:r>
                      <a:endParaRPr lang="en-US" sz="1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 evaluation methodologies </a:t>
                      </a:r>
                      <a:endParaRPr lang="en-US" sz="1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Mainly proof-of-concept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93193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00193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9530" y="60927"/>
            <a:ext cx="7444935" cy="520492"/>
          </a:xfrm>
        </p:spPr>
        <p:txBody>
          <a:bodyPr/>
          <a:lstStyle/>
          <a:p>
            <a:r>
              <a:rPr lang="hu-HU" dirty="0" err="1"/>
              <a:t>Push</a:t>
            </a:r>
            <a:r>
              <a:rPr lang="hu-HU" dirty="0"/>
              <a:t> </a:t>
            </a:r>
            <a:r>
              <a:rPr lang="hu-HU" dirty="0" err="1"/>
              <a:t>Orchestration</a:t>
            </a:r>
            <a:endParaRPr lang="en-US" dirty="0"/>
          </a:p>
        </p:txBody>
      </p:sp>
      <p:sp>
        <p:nvSpPr>
          <p:cNvPr id="6" name="Tartalom helye 5"/>
          <p:cNvSpPr>
            <a:spLocks noGrp="1"/>
          </p:cNvSpPr>
          <p:nvPr>
            <p:ph sz="quarter" idx="10"/>
          </p:nvPr>
        </p:nvSpPr>
        <p:spPr>
          <a:xfrm>
            <a:off x="0" y="590372"/>
            <a:ext cx="8781264" cy="136602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Utilize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Event</a:t>
            </a:r>
            <a:r>
              <a:rPr lang="hu-HU" dirty="0"/>
              <a:t> </a:t>
            </a:r>
            <a:r>
              <a:rPr lang="hu-HU" dirty="0" err="1"/>
              <a:t>Handler</a:t>
            </a:r>
            <a:r>
              <a:rPr lang="hu-HU" dirty="0"/>
              <a:t>, </a:t>
            </a:r>
            <a:r>
              <a:rPr lang="hu-HU" dirty="0" err="1"/>
              <a:t>notify</a:t>
            </a:r>
            <a:r>
              <a:rPr lang="hu-HU" dirty="0"/>
              <a:t> </a:t>
            </a:r>
            <a:r>
              <a:rPr lang="hu-HU" dirty="0" err="1"/>
              <a:t>every</a:t>
            </a:r>
            <a:r>
              <a:rPr lang="hu-HU" dirty="0"/>
              <a:t> </a:t>
            </a:r>
            <a:r>
              <a:rPr lang="hu-HU" dirty="0" err="1"/>
              <a:t>App</a:t>
            </a:r>
            <a:r>
              <a:rPr lang="hu-HU" dirty="0"/>
              <a:t>. System </a:t>
            </a:r>
            <a:r>
              <a:rPr lang="hu-HU" dirty="0" err="1"/>
              <a:t>to</a:t>
            </a:r>
            <a:r>
              <a:rPr lang="hu-HU" dirty="0"/>
              <a:t> re-</a:t>
            </a:r>
            <a:r>
              <a:rPr lang="hu-HU" dirty="0" err="1"/>
              <a:t>request</a:t>
            </a:r>
            <a:r>
              <a:rPr lang="hu-HU" dirty="0"/>
              <a:t> </a:t>
            </a:r>
            <a:r>
              <a:rPr lang="hu-HU" dirty="0" err="1"/>
              <a:t>Orchestration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SOS_CONFIG_CHANGE::ALL_SYSTEMS </a:t>
            </a:r>
            <a:r>
              <a:rPr lang="hu-HU" dirty="0" err="1"/>
              <a:t>or</a:t>
            </a:r>
            <a:r>
              <a:rPr lang="hu-HU" dirty="0"/>
              <a:t> ::”SYSTEM_GROUP_NAME” </a:t>
            </a:r>
            <a:br>
              <a:rPr lang="hu-HU" dirty="0"/>
            </a:br>
            <a:r>
              <a:rPr lang="hu-HU" dirty="0"/>
              <a:t>(</a:t>
            </a:r>
            <a:r>
              <a:rPr lang="hu-HU" dirty="0" err="1"/>
              <a:t>e.g</a:t>
            </a:r>
            <a:r>
              <a:rPr lang="hu-HU" dirty="0"/>
              <a:t>. </a:t>
            </a:r>
            <a:r>
              <a:rPr lang="hu-HU" dirty="0" err="1"/>
              <a:t>only</a:t>
            </a:r>
            <a:r>
              <a:rPr lang="hu-HU" dirty="0"/>
              <a:t> Systems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Production</a:t>
            </a:r>
            <a:r>
              <a:rPr lang="hu-HU" dirty="0"/>
              <a:t> Line #1)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No </a:t>
            </a:r>
            <a:r>
              <a:rPr lang="hu-HU" dirty="0" err="1"/>
              <a:t>need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implement</a:t>
            </a:r>
            <a:r>
              <a:rPr lang="hu-HU" dirty="0"/>
              <a:t> </a:t>
            </a:r>
            <a:r>
              <a:rPr lang="hu-HU" dirty="0" err="1"/>
              <a:t>Orchestration</a:t>
            </a:r>
            <a:r>
              <a:rPr lang="hu-HU" dirty="0"/>
              <a:t> </a:t>
            </a:r>
            <a:r>
              <a:rPr lang="hu-HU" dirty="0" err="1"/>
              <a:t>Push</a:t>
            </a:r>
            <a:r>
              <a:rPr lang="hu-HU" dirty="0"/>
              <a:t> Service, </a:t>
            </a:r>
            <a:r>
              <a:rPr lang="hu-HU" dirty="0" err="1"/>
              <a:t>just</a:t>
            </a:r>
            <a:r>
              <a:rPr lang="hu-HU" dirty="0"/>
              <a:t> </a:t>
            </a:r>
            <a:r>
              <a:rPr lang="hu-HU" dirty="0" err="1"/>
              <a:t>Event</a:t>
            </a:r>
            <a:r>
              <a:rPr lang="hu-HU" dirty="0"/>
              <a:t> </a:t>
            </a:r>
            <a:r>
              <a:rPr lang="hu-HU" dirty="0" err="1"/>
              <a:t>Handler</a:t>
            </a:r>
            <a:r>
              <a:rPr lang="hu-HU" dirty="0"/>
              <a:t> </a:t>
            </a:r>
            <a:r>
              <a:rPr lang="hu-HU" dirty="0" err="1"/>
              <a:t>subscribe</a:t>
            </a:r>
            <a:endParaRPr lang="en-US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40</a:t>
            </a:fld>
            <a:endParaRPr lang="sv-SE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033" y="2242700"/>
            <a:ext cx="1137938" cy="831333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3355" y="2242700"/>
            <a:ext cx="1109250" cy="831333"/>
          </a:xfrm>
          <a:prstGeom prst="rect">
            <a:avLst/>
          </a:prstGeom>
        </p:spPr>
      </p:pic>
      <p:pic>
        <p:nvPicPr>
          <p:cNvPr id="9" name="Kép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2220" y="2242700"/>
            <a:ext cx="956250" cy="831333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8710" y="4807351"/>
            <a:ext cx="984938" cy="821667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3703" y="4444189"/>
            <a:ext cx="984938" cy="821667"/>
          </a:xfrm>
          <a:prstGeom prst="rect">
            <a:avLst/>
          </a:prstGeom>
        </p:spPr>
      </p:pic>
      <p:pic>
        <p:nvPicPr>
          <p:cNvPr id="12" name="Kép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1276" y="3985684"/>
            <a:ext cx="984938" cy="821667"/>
          </a:xfrm>
          <a:prstGeom prst="rect">
            <a:avLst/>
          </a:prstGeom>
        </p:spPr>
      </p:pic>
      <p:pic>
        <p:nvPicPr>
          <p:cNvPr id="13" name="Kép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96924" y="3265013"/>
            <a:ext cx="956250" cy="821667"/>
          </a:xfrm>
          <a:prstGeom prst="rect">
            <a:avLst/>
          </a:prstGeom>
        </p:spPr>
      </p:pic>
      <p:cxnSp>
        <p:nvCxnSpPr>
          <p:cNvPr id="4" name="Egyenes összekötő nyíllal 3"/>
          <p:cNvCxnSpPr>
            <a:stCxn id="12" idx="3"/>
            <a:endCxn id="10" idx="1"/>
          </p:cNvCxnSpPr>
          <p:nvPr/>
        </p:nvCxnSpPr>
        <p:spPr>
          <a:xfrm>
            <a:off x="1766214" y="4396518"/>
            <a:ext cx="1272496" cy="82166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nyíllal 14"/>
          <p:cNvCxnSpPr>
            <a:stCxn id="10" idx="3"/>
            <a:endCxn id="11" idx="1"/>
          </p:cNvCxnSpPr>
          <p:nvPr/>
        </p:nvCxnSpPr>
        <p:spPr>
          <a:xfrm flipV="1">
            <a:off x="4023648" y="4855023"/>
            <a:ext cx="1560055" cy="363162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Egyenes összekötő nyíllal 21"/>
          <p:cNvCxnSpPr>
            <a:stCxn id="13" idx="1"/>
            <a:endCxn id="12" idx="3"/>
          </p:cNvCxnSpPr>
          <p:nvPr/>
        </p:nvCxnSpPr>
        <p:spPr>
          <a:xfrm flipH="1">
            <a:off x="1766214" y="3675847"/>
            <a:ext cx="5630710" cy="720671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Egyenes összekötő nyíllal 22"/>
          <p:cNvCxnSpPr>
            <a:stCxn id="13" idx="1"/>
            <a:endCxn id="10" idx="0"/>
          </p:cNvCxnSpPr>
          <p:nvPr/>
        </p:nvCxnSpPr>
        <p:spPr>
          <a:xfrm flipH="1">
            <a:off x="3531179" y="3675847"/>
            <a:ext cx="3865745" cy="1131504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Egyenes összekötő nyíllal 25"/>
          <p:cNvCxnSpPr>
            <a:stCxn id="13" idx="1"/>
            <a:endCxn id="11" idx="0"/>
          </p:cNvCxnSpPr>
          <p:nvPr/>
        </p:nvCxnSpPr>
        <p:spPr>
          <a:xfrm flipH="1">
            <a:off x="6076172" y="3675847"/>
            <a:ext cx="1320752" cy="768342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Egyenes összekötő nyíllal 42"/>
          <p:cNvCxnSpPr>
            <a:stCxn id="12" idx="0"/>
            <a:endCxn id="7" idx="2"/>
          </p:cNvCxnSpPr>
          <p:nvPr/>
        </p:nvCxnSpPr>
        <p:spPr>
          <a:xfrm flipV="1">
            <a:off x="1273745" y="3074033"/>
            <a:ext cx="660257" cy="911651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Egyenes összekötő nyíllal 43"/>
          <p:cNvCxnSpPr>
            <a:stCxn id="10" idx="0"/>
            <a:endCxn id="7" idx="2"/>
          </p:cNvCxnSpPr>
          <p:nvPr/>
        </p:nvCxnSpPr>
        <p:spPr>
          <a:xfrm flipH="1" flipV="1">
            <a:off x="1934002" y="3074033"/>
            <a:ext cx="1597177" cy="173331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Egyenes összekötő nyíllal 47"/>
          <p:cNvCxnSpPr>
            <a:stCxn id="11" idx="0"/>
            <a:endCxn id="7" idx="2"/>
          </p:cNvCxnSpPr>
          <p:nvPr/>
        </p:nvCxnSpPr>
        <p:spPr>
          <a:xfrm flipH="1" flipV="1">
            <a:off x="1934002" y="3074033"/>
            <a:ext cx="4142170" cy="1370156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Egyenes összekötő nyíllal 52"/>
          <p:cNvCxnSpPr>
            <a:stCxn id="12" idx="3"/>
            <a:endCxn id="11" idx="1"/>
          </p:cNvCxnSpPr>
          <p:nvPr/>
        </p:nvCxnSpPr>
        <p:spPr>
          <a:xfrm>
            <a:off x="1766214" y="4396518"/>
            <a:ext cx="3817489" cy="4585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gyenes összekötő nyíllal 54"/>
          <p:cNvCxnSpPr>
            <a:stCxn id="11" idx="1"/>
            <a:endCxn id="10" idx="3"/>
          </p:cNvCxnSpPr>
          <p:nvPr/>
        </p:nvCxnSpPr>
        <p:spPr>
          <a:xfrm flipH="1">
            <a:off x="4023648" y="4855023"/>
            <a:ext cx="1560055" cy="3631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zövegdoboz 2"/>
          <p:cNvSpPr txBox="1"/>
          <p:nvPr/>
        </p:nvSpPr>
        <p:spPr>
          <a:xfrm rot="21264442">
            <a:off x="4174909" y="3480208"/>
            <a:ext cx="2844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 err="1">
                <a:solidFill>
                  <a:schemeClr val="accent3"/>
                </a:solidFill>
              </a:rPr>
              <a:t>SoS_Config_Chg</a:t>
            </a:r>
            <a:r>
              <a:rPr lang="hu-HU" b="1" dirty="0">
                <a:solidFill>
                  <a:schemeClr val="accent3"/>
                </a:solidFill>
              </a:rPr>
              <a:t>::ProdLine1</a:t>
            </a:r>
          </a:p>
        </p:txBody>
      </p:sp>
    </p:spTree>
    <p:extLst>
      <p:ext uri="{BB962C8B-B14F-4D97-AF65-F5344CB8AC3E}">
        <p14:creationId xmlns:p14="http://schemas.microsoft.com/office/powerpoint/2010/main" val="1581916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02545" y="43374"/>
            <a:ext cx="7444935" cy="520492"/>
          </a:xfrm>
        </p:spPr>
        <p:txBody>
          <a:bodyPr/>
          <a:lstStyle/>
          <a:p>
            <a:r>
              <a:rPr lang="hu-HU" dirty="0" err="1"/>
              <a:t>Engineering</a:t>
            </a:r>
            <a:r>
              <a:rPr lang="hu-HU" dirty="0"/>
              <a:t> </a:t>
            </a:r>
            <a:r>
              <a:rPr lang="hu-HU" dirty="0" err="1"/>
              <a:t>tools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configure</a:t>
            </a:r>
            <a:r>
              <a:rPr lang="hu-HU" dirty="0"/>
              <a:t> LC / </a:t>
            </a:r>
            <a:r>
              <a:rPr lang="hu-HU" dirty="0" err="1"/>
              <a:t>SoS</a:t>
            </a:r>
            <a:endParaRPr lang="en-US" dirty="0"/>
          </a:p>
        </p:txBody>
      </p:sp>
      <p:pic>
        <p:nvPicPr>
          <p:cNvPr id="6" name="Tartalom helye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7020" y="680726"/>
            <a:ext cx="4424011" cy="4209263"/>
          </a:xfrm>
        </p:spPr>
      </p:pic>
      <p:sp>
        <p:nvSpPr>
          <p:cNvPr id="4" name="Tartalom helye 3"/>
          <p:cNvSpPr>
            <a:spLocks noGrp="1"/>
          </p:cNvSpPr>
          <p:nvPr>
            <p:ph sz="quarter" idx="11"/>
          </p:nvPr>
        </p:nvSpPr>
        <p:spPr>
          <a:xfrm>
            <a:off x="4604793" y="1185152"/>
            <a:ext cx="4622334" cy="38532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SoS</a:t>
            </a:r>
            <a:r>
              <a:rPr lang="hu-HU" dirty="0"/>
              <a:t> Configurator </a:t>
            </a:r>
            <a:r>
              <a:rPr lang="hu-HU" dirty="0" err="1"/>
              <a:t>entity</a:t>
            </a:r>
            <a:r>
              <a:rPr lang="hu-HU" dirty="0"/>
              <a:t>: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Engineering</a:t>
            </a:r>
            <a:r>
              <a:rPr lang="hu-HU" dirty="0"/>
              <a:t> </a:t>
            </a:r>
            <a:r>
              <a:rPr lang="hu-HU" dirty="0" err="1"/>
              <a:t>tool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Utilizes</a:t>
            </a:r>
            <a:r>
              <a:rPr lang="hu-HU" dirty="0"/>
              <a:t> </a:t>
            </a:r>
            <a:r>
              <a:rPr lang="hu-HU" dirty="0" err="1"/>
              <a:t>Plant</a:t>
            </a:r>
            <a:r>
              <a:rPr lang="hu-HU" dirty="0"/>
              <a:t> Description, </a:t>
            </a:r>
            <a:r>
              <a:rPr lang="hu-HU" dirty="0" err="1"/>
              <a:t>standardized</a:t>
            </a:r>
            <a:r>
              <a:rPr lang="hu-HU" dirty="0"/>
              <a:t> </a:t>
            </a:r>
            <a:r>
              <a:rPr lang="hu-HU" dirty="0" err="1"/>
              <a:t>process</a:t>
            </a:r>
            <a:r>
              <a:rPr lang="hu-HU" dirty="0"/>
              <a:t> </a:t>
            </a:r>
            <a:r>
              <a:rPr lang="hu-HU" dirty="0" err="1"/>
              <a:t>engineering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Output </a:t>
            </a:r>
            <a:r>
              <a:rPr lang="hu-HU" dirty="0" err="1"/>
              <a:t>writes</a:t>
            </a:r>
            <a:r>
              <a:rPr lang="hu-HU" dirty="0"/>
              <a:t> </a:t>
            </a:r>
            <a:r>
              <a:rPr lang="hu-HU" dirty="0" err="1"/>
              <a:t>into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core</a:t>
            </a:r>
            <a:r>
              <a:rPr lang="hu-HU" dirty="0"/>
              <a:t> </a:t>
            </a:r>
            <a:r>
              <a:rPr lang="hu-HU" dirty="0" err="1"/>
              <a:t>Stores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Orchestration</a:t>
            </a:r>
            <a:r>
              <a:rPr lang="hu-HU" dirty="0"/>
              <a:t> </a:t>
            </a:r>
            <a:r>
              <a:rPr lang="hu-HU" dirty="0" err="1"/>
              <a:t>Store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Authorization</a:t>
            </a:r>
            <a:r>
              <a:rPr lang="hu-HU" dirty="0"/>
              <a:t> </a:t>
            </a:r>
            <a:r>
              <a:rPr lang="hu-HU" dirty="0" err="1"/>
              <a:t>Store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Gatekeeper</a:t>
            </a:r>
            <a:r>
              <a:rPr lang="hu-HU" dirty="0"/>
              <a:t> </a:t>
            </a:r>
            <a:r>
              <a:rPr lang="hu-HU" dirty="0" err="1"/>
              <a:t>settings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Triggers</a:t>
            </a:r>
            <a:r>
              <a:rPr lang="hu-HU" dirty="0"/>
              <a:t> re-</a:t>
            </a:r>
            <a:r>
              <a:rPr lang="hu-HU" dirty="0" err="1"/>
              <a:t>orchestration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SoS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parts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SoS</a:t>
            </a:r>
            <a:endParaRPr lang="en-US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41</a:t>
            </a:fld>
            <a:endParaRPr lang="sv-SE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DC6D14EE-4A0C-4063-AFDB-EC7E097CD74F}"/>
              </a:ext>
            </a:extLst>
          </p:cNvPr>
          <p:cNvSpPr txBox="1"/>
          <p:nvPr/>
        </p:nvSpPr>
        <p:spPr>
          <a:xfrm>
            <a:off x="2133601" y="4914052"/>
            <a:ext cx="56789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b="1" i="1" u="sng" dirty="0" err="1"/>
              <a:t>See</a:t>
            </a:r>
            <a:r>
              <a:rPr lang="hu-HU" sz="1200" b="1" i="1" u="sng" dirty="0"/>
              <a:t> </a:t>
            </a:r>
            <a:r>
              <a:rPr lang="hu-HU" sz="1200" b="1" i="1" u="sng" dirty="0" err="1"/>
              <a:t>article</a:t>
            </a:r>
            <a:r>
              <a:rPr lang="hu-HU" sz="1200" b="1" i="1" u="sng" dirty="0"/>
              <a:t>: </a:t>
            </a:r>
          </a:p>
          <a:p>
            <a:r>
              <a:rPr lang="hu-HU" sz="1200" b="1" i="1" u="sng" dirty="0"/>
              <a:t>Oscar </a:t>
            </a:r>
            <a:r>
              <a:rPr lang="hu-HU" sz="1200" b="1" i="1" u="sng" dirty="0" err="1"/>
              <a:t>Carlsson</a:t>
            </a:r>
            <a:r>
              <a:rPr lang="hu-HU" sz="1200" b="1" i="1" u="sng" dirty="0"/>
              <a:t>, Csaba Hegedűs, </a:t>
            </a:r>
            <a:r>
              <a:rPr lang="hu-HU" sz="1200" b="1" i="1" u="sng" dirty="0" err="1"/>
              <a:t>Jerker</a:t>
            </a:r>
            <a:r>
              <a:rPr lang="hu-HU" sz="1200" b="1" i="1" u="sng" dirty="0"/>
              <a:t> </a:t>
            </a:r>
            <a:r>
              <a:rPr lang="hu-HU" sz="1200" b="1" i="1" u="sng" dirty="0" err="1"/>
              <a:t>Delsing</a:t>
            </a:r>
            <a:r>
              <a:rPr lang="hu-HU" sz="1200" b="1" i="1" u="sng" dirty="0"/>
              <a:t>, Pál Varga: </a:t>
            </a:r>
            <a:r>
              <a:rPr lang="hu-HU" sz="1200" b="1" i="1" u="sng" dirty="0" err="1"/>
              <a:t>Organizing</a:t>
            </a:r>
            <a:r>
              <a:rPr lang="hu-HU" sz="1200" b="1" i="1" u="sng" dirty="0"/>
              <a:t> </a:t>
            </a:r>
            <a:r>
              <a:rPr lang="hu-HU" sz="1200" b="1" i="1" u="sng" dirty="0" err="1"/>
              <a:t>IoT</a:t>
            </a:r>
            <a:r>
              <a:rPr lang="hu-HU" sz="1200" b="1" i="1" u="sng" dirty="0"/>
              <a:t> Systems-of-Systems </a:t>
            </a:r>
            <a:r>
              <a:rPr lang="hu-HU" sz="1200" b="1" i="1" u="sng" dirty="0" err="1"/>
              <a:t>from</a:t>
            </a:r>
            <a:r>
              <a:rPr lang="hu-HU" sz="1200" b="1" i="1" u="sng" dirty="0"/>
              <a:t> </a:t>
            </a:r>
            <a:r>
              <a:rPr lang="hu-HU" sz="1200" b="1" i="1" u="sng" dirty="0" err="1"/>
              <a:t>Standardized</a:t>
            </a:r>
            <a:r>
              <a:rPr lang="hu-HU" sz="1200" b="1" i="1" u="sng" dirty="0"/>
              <a:t> </a:t>
            </a:r>
            <a:r>
              <a:rPr lang="hu-HU" sz="1200" b="1" i="1" u="sng" dirty="0" err="1"/>
              <a:t>Engineering</a:t>
            </a:r>
            <a:r>
              <a:rPr lang="hu-HU" sz="1200" b="1" i="1" u="sng" dirty="0"/>
              <a:t> Data. In </a:t>
            </a:r>
            <a:r>
              <a:rPr lang="hu-HU" sz="1200" b="1" i="1" u="sng" dirty="0" err="1"/>
              <a:t>Proceedings</a:t>
            </a:r>
            <a:r>
              <a:rPr lang="hu-HU" sz="1200" b="1" i="1" u="sng" dirty="0"/>
              <a:t> of IECON 2016, Florence </a:t>
            </a:r>
            <a:r>
              <a:rPr lang="hu-HU" sz="1200" b="1" i="1" u="sng" dirty="0" err="1"/>
              <a:t>Italy</a:t>
            </a:r>
            <a:r>
              <a:rPr lang="hu-HU" sz="1200" b="1" i="1" u="sng" dirty="0"/>
              <a:t>, </a:t>
            </a:r>
            <a:r>
              <a:rPr lang="hu-HU" sz="1200" b="1" i="1" u="sng" dirty="0" err="1"/>
              <a:t>Oct</a:t>
            </a:r>
            <a:r>
              <a:rPr lang="hu-HU" sz="1200" b="1" i="1" u="sng" dirty="0"/>
              <a:t>. 2016.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538226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ekerekített téglalap 3"/>
          <p:cNvSpPr/>
          <p:nvPr/>
        </p:nvSpPr>
        <p:spPr>
          <a:xfrm>
            <a:off x="164306" y="1007269"/>
            <a:ext cx="3050381" cy="1793081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hu-HU" sz="1350" b="1" dirty="0" err="1">
                <a:solidFill>
                  <a:srgbClr val="002060"/>
                </a:solidFill>
              </a:rPr>
              <a:t>Plant</a:t>
            </a:r>
            <a:r>
              <a:rPr lang="hu-HU" sz="1350" b="1" dirty="0">
                <a:solidFill>
                  <a:srgbClr val="002060"/>
                </a:solidFill>
              </a:rPr>
              <a:t> Description </a:t>
            </a:r>
          </a:p>
          <a:p>
            <a:r>
              <a:rPr lang="hu-HU" sz="1350" dirty="0">
                <a:solidFill>
                  <a:srgbClr val="002060"/>
                </a:solidFill>
              </a:rPr>
              <a:t>-    </a:t>
            </a:r>
            <a:r>
              <a:rPr lang="hu-HU" sz="1350" dirty="0" err="1">
                <a:solidFill>
                  <a:srgbClr val="002060"/>
                </a:solidFill>
              </a:rPr>
              <a:t>functional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layout</a:t>
            </a:r>
            <a:r>
              <a:rPr lang="hu-HU" sz="1350" dirty="0">
                <a:solidFill>
                  <a:srgbClr val="002060"/>
                </a:solidFill>
              </a:rPr>
              <a:t> of </a:t>
            </a:r>
            <a:r>
              <a:rPr lang="hu-HU" sz="1350" dirty="0" err="1">
                <a:solidFill>
                  <a:srgbClr val="002060"/>
                </a:solidFill>
              </a:rPr>
              <a:t>plant</a:t>
            </a:r>
            <a:endParaRPr lang="hu-HU" sz="1350" dirty="0">
              <a:solidFill>
                <a:srgbClr val="002060"/>
              </a:solidFill>
            </a:endParaRPr>
          </a:p>
          <a:p>
            <a:pPr marL="214313" indent="-214313">
              <a:buFontTx/>
              <a:buChar char="-"/>
            </a:pPr>
            <a:r>
              <a:rPr lang="hu-HU" sz="1350" dirty="0" err="1">
                <a:solidFill>
                  <a:srgbClr val="002060"/>
                </a:solidFill>
              </a:rPr>
              <a:t>Processes</a:t>
            </a:r>
            <a:r>
              <a:rPr lang="hu-HU" sz="1350" dirty="0">
                <a:solidFill>
                  <a:srgbClr val="002060"/>
                </a:solidFill>
              </a:rPr>
              <a:t> and </a:t>
            </a:r>
            <a:r>
              <a:rPr lang="hu-HU" sz="1350" dirty="0" err="1">
                <a:solidFill>
                  <a:srgbClr val="002060"/>
                </a:solidFill>
              </a:rPr>
              <a:t>systems</a:t>
            </a:r>
            <a:endParaRPr lang="hu-HU" sz="1350" dirty="0">
              <a:solidFill>
                <a:srgbClr val="002060"/>
              </a:solidFill>
            </a:endParaRPr>
          </a:p>
          <a:p>
            <a:pPr marL="214313" indent="-214313">
              <a:buFontTx/>
              <a:buChar char="-"/>
            </a:pPr>
            <a:r>
              <a:rPr lang="hu-HU" sz="1350" dirty="0">
                <a:solidFill>
                  <a:srgbClr val="002060"/>
                </a:solidFill>
              </a:rPr>
              <a:t>„</a:t>
            </a:r>
            <a:r>
              <a:rPr lang="hu-HU" sz="1350" dirty="0" err="1">
                <a:solidFill>
                  <a:srgbClr val="002060"/>
                </a:solidFill>
              </a:rPr>
              <a:t>what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does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what</a:t>
            </a:r>
            <a:r>
              <a:rPr lang="hu-HU" sz="1350" dirty="0">
                <a:solidFill>
                  <a:srgbClr val="002060"/>
                </a:solidFill>
              </a:rPr>
              <a:t> and </a:t>
            </a:r>
            <a:r>
              <a:rPr lang="hu-HU" sz="1350" dirty="0" err="1">
                <a:solidFill>
                  <a:srgbClr val="002060"/>
                </a:solidFill>
              </a:rPr>
              <a:t>how</a:t>
            </a:r>
            <a:r>
              <a:rPr lang="hu-HU" sz="1350" dirty="0">
                <a:solidFill>
                  <a:srgbClr val="002060"/>
                </a:solidFill>
              </a:rPr>
              <a:t>”</a:t>
            </a:r>
          </a:p>
          <a:p>
            <a:pPr marL="214313" indent="-214313">
              <a:buFontTx/>
              <a:buChar char="-"/>
            </a:pPr>
            <a:r>
              <a:rPr lang="hu-HU" sz="1350" dirty="0" err="1">
                <a:solidFill>
                  <a:srgbClr val="002060"/>
                </a:solidFill>
              </a:rPr>
              <a:t>How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the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plant</a:t>
            </a:r>
            <a:r>
              <a:rPr lang="hu-HU" sz="1350" dirty="0">
                <a:solidFill>
                  <a:srgbClr val="002060"/>
                </a:solidFill>
              </a:rPr>
              <a:t>, </a:t>
            </a:r>
            <a:r>
              <a:rPr lang="hu-HU" sz="1350" dirty="0" err="1">
                <a:solidFill>
                  <a:srgbClr val="002060"/>
                </a:solidFill>
              </a:rPr>
              <a:t>processes</a:t>
            </a:r>
            <a:r>
              <a:rPr lang="hu-HU" sz="1350" dirty="0">
                <a:solidFill>
                  <a:srgbClr val="002060"/>
                </a:solidFill>
              </a:rPr>
              <a:t> and </a:t>
            </a:r>
            <a:r>
              <a:rPr lang="hu-HU" sz="1350" dirty="0" err="1">
                <a:solidFill>
                  <a:srgbClr val="002060"/>
                </a:solidFill>
              </a:rPr>
              <a:t>devices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are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mapped</a:t>
            </a:r>
            <a:r>
              <a:rPr lang="hu-HU" sz="1350" dirty="0">
                <a:solidFill>
                  <a:srgbClr val="002060"/>
                </a:solidFill>
              </a:rPr>
              <a:t>  </a:t>
            </a:r>
            <a:r>
              <a:rPr lang="hu-HU" sz="1350" dirty="0" err="1">
                <a:solidFill>
                  <a:srgbClr val="002060"/>
                </a:solidFill>
              </a:rPr>
              <a:t>into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Arrowhead</a:t>
            </a:r>
            <a:r>
              <a:rPr lang="hu-HU" sz="1350" dirty="0">
                <a:solidFill>
                  <a:srgbClr val="002060"/>
                </a:solidFill>
              </a:rPr>
              <a:t> Systems and </a:t>
            </a:r>
            <a:r>
              <a:rPr lang="hu-HU" sz="1350" dirty="0" err="1">
                <a:solidFill>
                  <a:srgbClr val="002060"/>
                </a:solidFill>
              </a:rPr>
              <a:t>Services</a:t>
            </a:r>
            <a:endParaRPr lang="hu-HU" sz="1350" dirty="0">
              <a:solidFill>
                <a:srgbClr val="002060"/>
              </a:solidFill>
            </a:endParaRPr>
          </a:p>
        </p:txBody>
      </p:sp>
      <p:sp>
        <p:nvSpPr>
          <p:cNvPr id="5" name="Lekerekített téglalap 4"/>
          <p:cNvSpPr/>
          <p:nvPr/>
        </p:nvSpPr>
        <p:spPr>
          <a:xfrm>
            <a:off x="164306" y="3057525"/>
            <a:ext cx="2878932" cy="1854541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hu-HU" sz="1350" b="1" dirty="0" err="1">
                <a:solidFill>
                  <a:srgbClr val="FF0000"/>
                </a:solidFill>
              </a:rPr>
              <a:t>Production</a:t>
            </a:r>
            <a:r>
              <a:rPr lang="hu-HU" sz="1350" b="1" dirty="0">
                <a:solidFill>
                  <a:srgbClr val="FF0000"/>
                </a:solidFill>
              </a:rPr>
              <a:t>/</a:t>
            </a:r>
            <a:r>
              <a:rPr lang="hu-HU" sz="1350" b="1" dirty="0" err="1">
                <a:solidFill>
                  <a:srgbClr val="FF0000"/>
                </a:solidFill>
              </a:rPr>
              <a:t>Operation</a:t>
            </a:r>
            <a:r>
              <a:rPr lang="hu-HU" sz="1350" b="1" dirty="0">
                <a:solidFill>
                  <a:srgbClr val="FF0000"/>
                </a:solidFill>
              </a:rPr>
              <a:t> </a:t>
            </a:r>
            <a:r>
              <a:rPr lang="hu-HU" sz="1350" b="1" dirty="0" err="1">
                <a:solidFill>
                  <a:srgbClr val="FF0000"/>
                </a:solidFill>
              </a:rPr>
              <a:t>Plan</a:t>
            </a:r>
            <a:endParaRPr lang="hu-HU" sz="1350" b="1" dirty="0">
              <a:solidFill>
                <a:srgbClr val="FF0000"/>
              </a:solidFill>
            </a:endParaRPr>
          </a:p>
          <a:p>
            <a:pPr marL="214313" indent="-214313">
              <a:buFontTx/>
              <a:buChar char="-"/>
            </a:pPr>
            <a:r>
              <a:rPr lang="hu-HU" sz="1350" dirty="0" err="1">
                <a:solidFill>
                  <a:srgbClr val="002060"/>
                </a:solidFill>
              </a:rPr>
              <a:t>Operational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targets</a:t>
            </a:r>
            <a:r>
              <a:rPr lang="hu-HU" sz="1350" dirty="0">
                <a:solidFill>
                  <a:srgbClr val="002060"/>
                </a:solidFill>
              </a:rPr>
              <a:t> (</a:t>
            </a:r>
            <a:r>
              <a:rPr lang="hu-HU" sz="1350" dirty="0" err="1">
                <a:solidFill>
                  <a:srgbClr val="002060"/>
                </a:solidFill>
              </a:rPr>
              <a:t>e.g</a:t>
            </a:r>
            <a:r>
              <a:rPr lang="hu-HU" sz="1350" dirty="0">
                <a:solidFill>
                  <a:srgbClr val="002060"/>
                </a:solidFill>
              </a:rPr>
              <a:t>. 452 </a:t>
            </a:r>
            <a:r>
              <a:rPr lang="hu-HU" sz="1350" dirty="0" err="1">
                <a:solidFill>
                  <a:srgbClr val="002060"/>
                </a:solidFill>
              </a:rPr>
              <a:t>cars</a:t>
            </a:r>
            <a:r>
              <a:rPr lang="hu-HU" sz="1350" dirty="0">
                <a:solidFill>
                  <a:srgbClr val="002060"/>
                </a:solidFill>
              </a:rPr>
              <a:t>)</a:t>
            </a:r>
          </a:p>
          <a:p>
            <a:pPr marL="214313" indent="-214313">
              <a:buFontTx/>
              <a:buChar char="-"/>
            </a:pPr>
            <a:r>
              <a:rPr lang="hu-HU" sz="1350" dirty="0" err="1">
                <a:solidFill>
                  <a:srgbClr val="002060"/>
                </a:solidFill>
              </a:rPr>
              <a:t>Timeliness</a:t>
            </a:r>
            <a:r>
              <a:rPr lang="hu-HU" sz="1350" dirty="0">
                <a:solidFill>
                  <a:srgbClr val="002060"/>
                </a:solidFill>
              </a:rPr>
              <a:t> and </a:t>
            </a:r>
            <a:r>
              <a:rPr lang="hu-HU" sz="1350" dirty="0" err="1">
                <a:solidFill>
                  <a:srgbClr val="002060"/>
                </a:solidFill>
              </a:rPr>
              <a:t>process</a:t>
            </a:r>
            <a:r>
              <a:rPr lang="hu-HU" sz="1350" dirty="0">
                <a:solidFill>
                  <a:srgbClr val="002060"/>
                </a:solidFill>
              </a:rPr>
              <a:t> flows </a:t>
            </a:r>
            <a:br>
              <a:rPr lang="hu-HU" sz="1350" dirty="0">
                <a:solidFill>
                  <a:srgbClr val="002060"/>
                </a:solidFill>
              </a:rPr>
            </a:br>
            <a:r>
              <a:rPr lang="hu-HU" sz="1350" dirty="0">
                <a:solidFill>
                  <a:srgbClr val="002060"/>
                </a:solidFill>
              </a:rPr>
              <a:t>(</a:t>
            </a:r>
            <a:r>
              <a:rPr lang="hu-HU" sz="1350" dirty="0" err="1">
                <a:solidFill>
                  <a:srgbClr val="002060"/>
                </a:solidFill>
              </a:rPr>
              <a:t>chassis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production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then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paint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it</a:t>
            </a:r>
            <a:r>
              <a:rPr lang="hu-HU" sz="1350" dirty="0">
                <a:solidFill>
                  <a:srgbClr val="002060"/>
                </a:solidFill>
              </a:rPr>
              <a:t>, </a:t>
            </a:r>
            <a:r>
              <a:rPr lang="hu-HU" sz="1350" dirty="0" err="1">
                <a:solidFill>
                  <a:srgbClr val="002060"/>
                </a:solidFill>
              </a:rPr>
              <a:t>then</a:t>
            </a:r>
            <a:r>
              <a:rPr lang="hu-HU" sz="1350" dirty="0">
                <a:solidFill>
                  <a:srgbClr val="002060"/>
                </a:solidFill>
              </a:rPr>
              <a:t>…)</a:t>
            </a:r>
          </a:p>
          <a:p>
            <a:pPr marL="214313" indent="-214313">
              <a:buFontTx/>
              <a:buChar char="-"/>
            </a:pPr>
            <a:r>
              <a:rPr lang="hu-HU" sz="1350" dirty="0">
                <a:solidFill>
                  <a:srgbClr val="002060"/>
                </a:solidFill>
              </a:rPr>
              <a:t>„</a:t>
            </a:r>
            <a:r>
              <a:rPr lang="hu-HU" sz="1350" dirty="0" err="1">
                <a:solidFill>
                  <a:srgbClr val="002060"/>
                </a:solidFill>
              </a:rPr>
              <a:t>what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should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do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what</a:t>
            </a:r>
            <a:r>
              <a:rPr lang="hu-HU" sz="1350" dirty="0">
                <a:solidFill>
                  <a:srgbClr val="002060"/>
                </a:solidFill>
              </a:rPr>
              <a:t> and </a:t>
            </a:r>
            <a:r>
              <a:rPr lang="hu-HU" sz="1350" dirty="0" err="1">
                <a:solidFill>
                  <a:srgbClr val="002060"/>
                </a:solidFill>
              </a:rPr>
              <a:t>how</a:t>
            </a:r>
            <a:r>
              <a:rPr lang="hu-HU" sz="1350" dirty="0">
                <a:solidFill>
                  <a:srgbClr val="002060"/>
                </a:solidFill>
              </a:rPr>
              <a:t>”</a:t>
            </a:r>
          </a:p>
          <a:p>
            <a:pPr marL="214313" indent="-214313">
              <a:buFontTx/>
              <a:buChar char="-"/>
            </a:pPr>
            <a:r>
              <a:rPr lang="hu-HU" sz="1350" dirty="0" err="1">
                <a:solidFill>
                  <a:srgbClr val="002060"/>
                </a:solidFill>
              </a:rPr>
              <a:t>Derived</a:t>
            </a:r>
            <a:r>
              <a:rPr lang="hu-HU" sz="1350" dirty="0">
                <a:solidFill>
                  <a:srgbClr val="002060"/>
                </a:solidFill>
              </a:rPr>
              <a:t> </a:t>
            </a:r>
            <a:r>
              <a:rPr lang="hu-HU" sz="1350" dirty="0" err="1">
                <a:solidFill>
                  <a:srgbClr val="002060"/>
                </a:solidFill>
              </a:rPr>
              <a:t>from</a:t>
            </a:r>
            <a:r>
              <a:rPr lang="hu-HU" sz="1350" dirty="0">
                <a:solidFill>
                  <a:srgbClr val="002060"/>
                </a:solidFill>
              </a:rPr>
              <a:t> business </a:t>
            </a:r>
            <a:r>
              <a:rPr lang="hu-HU" sz="1350" dirty="0" err="1">
                <a:solidFill>
                  <a:srgbClr val="002060"/>
                </a:solidFill>
              </a:rPr>
              <a:t>targets</a:t>
            </a:r>
            <a:endParaRPr lang="hu-HU" sz="1350" dirty="0">
              <a:solidFill>
                <a:srgbClr val="002060"/>
              </a:solidFill>
            </a:endParaRPr>
          </a:p>
        </p:txBody>
      </p:sp>
      <p:sp>
        <p:nvSpPr>
          <p:cNvPr id="6" name="Téglalap 5"/>
          <p:cNvSpPr/>
          <p:nvPr/>
        </p:nvSpPr>
        <p:spPr>
          <a:xfrm>
            <a:off x="3489022" y="2286000"/>
            <a:ext cx="1393031" cy="7572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500" dirty="0" err="1"/>
              <a:t>Process</a:t>
            </a:r>
            <a:r>
              <a:rPr lang="hu-HU" sz="1500" dirty="0"/>
              <a:t> </a:t>
            </a:r>
            <a:r>
              <a:rPr lang="hu-HU" sz="1500" dirty="0" err="1"/>
              <a:t>engineering</a:t>
            </a:r>
            <a:r>
              <a:rPr lang="hu-HU" sz="1500" dirty="0"/>
              <a:t> </a:t>
            </a:r>
            <a:r>
              <a:rPr lang="hu-HU" sz="1500" dirty="0" err="1"/>
              <a:t>tools</a:t>
            </a:r>
            <a:endParaRPr lang="hu-HU" sz="1500" dirty="0"/>
          </a:p>
        </p:txBody>
      </p:sp>
      <p:sp>
        <p:nvSpPr>
          <p:cNvPr id="8" name="Lekerekített téglalap 7"/>
          <p:cNvSpPr/>
          <p:nvPr/>
        </p:nvSpPr>
        <p:spPr>
          <a:xfrm>
            <a:off x="3672810" y="3914775"/>
            <a:ext cx="1010842" cy="62036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350" b="1" dirty="0">
                <a:solidFill>
                  <a:schemeClr val="bg1"/>
                </a:solidFill>
              </a:rPr>
              <a:t>Service </a:t>
            </a:r>
            <a:r>
              <a:rPr lang="hu-HU" sz="1350" b="1" dirty="0" err="1">
                <a:solidFill>
                  <a:schemeClr val="bg1"/>
                </a:solidFill>
              </a:rPr>
              <a:t>Inventory</a:t>
            </a:r>
            <a:endParaRPr lang="hu-HU" sz="1350" b="1" dirty="0">
              <a:solidFill>
                <a:schemeClr val="bg1"/>
              </a:solidFill>
            </a:endParaRPr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609" y="523778"/>
            <a:ext cx="1022766" cy="997841"/>
          </a:xfrm>
          <a:prstGeom prst="rect">
            <a:avLst/>
          </a:prstGeom>
        </p:spPr>
      </p:pic>
      <p:cxnSp>
        <p:nvCxnSpPr>
          <p:cNvPr id="11" name="Egyenes összekötő nyíllal 10"/>
          <p:cNvCxnSpPr>
            <a:stCxn id="4" idx="3"/>
            <a:endCxn id="6" idx="1"/>
          </p:cNvCxnSpPr>
          <p:nvPr/>
        </p:nvCxnSpPr>
        <p:spPr>
          <a:xfrm>
            <a:off x="3214687" y="1903810"/>
            <a:ext cx="274335" cy="76080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nyíllal 11"/>
          <p:cNvCxnSpPr>
            <a:stCxn id="5" idx="3"/>
          </p:cNvCxnSpPr>
          <p:nvPr/>
        </p:nvCxnSpPr>
        <p:spPr>
          <a:xfrm flipV="1">
            <a:off x="3043238" y="2753594"/>
            <a:ext cx="445784" cy="123120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nyíllal 14"/>
          <p:cNvCxnSpPr/>
          <p:nvPr/>
        </p:nvCxnSpPr>
        <p:spPr>
          <a:xfrm flipH="1" flipV="1">
            <a:off x="4178231" y="3025378"/>
            <a:ext cx="2" cy="889397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églalap 18"/>
          <p:cNvSpPr/>
          <p:nvPr/>
        </p:nvSpPr>
        <p:spPr>
          <a:xfrm>
            <a:off x="5226094" y="2134695"/>
            <a:ext cx="1994318" cy="1265087"/>
          </a:xfrm>
          <a:prstGeom prst="rect">
            <a:avLst/>
          </a:prstGeom>
          <a:ln/>
          <a:effectLst>
            <a:reflection blurRad="6350" stA="50000" endA="275" endPos="40000" dist="101600" dir="5400000" sy="-100000" algn="bl" rotWithShape="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hu-HU" sz="1350" b="1" dirty="0" err="1"/>
              <a:t>Process</a:t>
            </a:r>
            <a:r>
              <a:rPr lang="hu-HU" sz="1350" b="1" dirty="0"/>
              <a:t> Flow</a:t>
            </a:r>
          </a:p>
          <a:p>
            <a:endParaRPr lang="hu-HU" sz="1350" b="1" dirty="0"/>
          </a:p>
          <a:p>
            <a:pPr marL="214313" indent="-214313">
              <a:buFontTx/>
              <a:buChar char="-"/>
            </a:pPr>
            <a:r>
              <a:rPr lang="hu-HU" sz="1050" dirty="0" err="1"/>
              <a:t>Breakdown</a:t>
            </a:r>
            <a:r>
              <a:rPr lang="hu-HU" sz="1050" dirty="0"/>
              <a:t> of </a:t>
            </a:r>
            <a:r>
              <a:rPr lang="hu-HU" sz="1050" dirty="0" err="1"/>
              <a:t>the</a:t>
            </a:r>
            <a:r>
              <a:rPr lang="hu-HU" sz="1050" dirty="0"/>
              <a:t> </a:t>
            </a:r>
            <a:r>
              <a:rPr lang="hu-HU" sz="1050" dirty="0" err="1"/>
              <a:t>work</a:t>
            </a:r>
            <a:r>
              <a:rPr lang="hu-HU" sz="1050" dirty="0"/>
              <a:t> </a:t>
            </a:r>
            <a:r>
              <a:rPr lang="hu-HU" sz="1050" dirty="0" err="1"/>
              <a:t>for</a:t>
            </a:r>
            <a:r>
              <a:rPr lang="hu-HU" sz="1050" dirty="0"/>
              <a:t> Systems</a:t>
            </a:r>
          </a:p>
          <a:p>
            <a:pPr marL="214313" indent="-214313">
              <a:buFontTx/>
              <a:buChar char="-"/>
            </a:pPr>
            <a:r>
              <a:rPr lang="hu-HU" sz="1050" dirty="0" err="1"/>
              <a:t>Tasks</a:t>
            </a:r>
            <a:r>
              <a:rPr lang="hu-HU" sz="1050" dirty="0"/>
              <a:t>, </a:t>
            </a:r>
            <a:r>
              <a:rPr lang="hu-HU" sz="1050" dirty="0" err="1"/>
              <a:t>quantities</a:t>
            </a:r>
            <a:r>
              <a:rPr lang="hu-HU" sz="1050" dirty="0"/>
              <a:t>, </a:t>
            </a:r>
            <a:r>
              <a:rPr lang="hu-HU" sz="1050" dirty="0" err="1"/>
              <a:t>timeliness</a:t>
            </a:r>
            <a:endParaRPr lang="hu-HU" sz="1050" dirty="0"/>
          </a:p>
          <a:p>
            <a:endParaRPr lang="hu-HU" sz="1500" dirty="0"/>
          </a:p>
        </p:txBody>
      </p:sp>
      <p:sp>
        <p:nvSpPr>
          <p:cNvPr id="20" name="Jobbra nyíl 19"/>
          <p:cNvSpPr/>
          <p:nvPr/>
        </p:nvSpPr>
        <p:spPr>
          <a:xfrm>
            <a:off x="4882053" y="2528887"/>
            <a:ext cx="320259" cy="2714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sz="1350"/>
          </a:p>
        </p:txBody>
      </p:sp>
      <p:sp>
        <p:nvSpPr>
          <p:cNvPr id="21" name="Lekerekített téglalap 20"/>
          <p:cNvSpPr/>
          <p:nvPr/>
        </p:nvSpPr>
        <p:spPr>
          <a:xfrm>
            <a:off x="5381029" y="551710"/>
            <a:ext cx="1921669" cy="609939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350" b="1" dirty="0" err="1">
                <a:solidFill>
                  <a:schemeClr val="bg1"/>
                </a:solidFill>
              </a:rPr>
              <a:t>Arrowhead</a:t>
            </a:r>
            <a:endParaRPr lang="hu-HU" sz="1350" b="1" dirty="0">
              <a:solidFill>
                <a:schemeClr val="bg1"/>
              </a:solidFill>
            </a:endParaRPr>
          </a:p>
          <a:p>
            <a:pPr algn="ctr"/>
            <a:r>
              <a:rPr lang="hu-HU" sz="1350" b="1" dirty="0" err="1">
                <a:solidFill>
                  <a:schemeClr val="bg1"/>
                </a:solidFill>
              </a:rPr>
              <a:t>SoS</a:t>
            </a:r>
            <a:r>
              <a:rPr lang="hu-HU" sz="1350" b="1" dirty="0">
                <a:solidFill>
                  <a:schemeClr val="bg1"/>
                </a:solidFill>
              </a:rPr>
              <a:t> </a:t>
            </a:r>
            <a:r>
              <a:rPr lang="hu-HU" sz="1350" b="1" dirty="0" err="1">
                <a:solidFill>
                  <a:schemeClr val="bg1"/>
                </a:solidFill>
              </a:rPr>
              <a:t>Choreographer</a:t>
            </a:r>
            <a:endParaRPr lang="hu-HU" sz="1350" b="1" dirty="0">
              <a:solidFill>
                <a:schemeClr val="bg1"/>
              </a:solidFill>
            </a:endParaRPr>
          </a:p>
        </p:txBody>
      </p:sp>
      <p:sp>
        <p:nvSpPr>
          <p:cNvPr id="22" name="Jobbra nyíl 21"/>
          <p:cNvSpPr/>
          <p:nvPr/>
        </p:nvSpPr>
        <p:spPr>
          <a:xfrm rot="16200000">
            <a:off x="5920063" y="1161649"/>
            <a:ext cx="959402" cy="9594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sz="1350"/>
          </a:p>
        </p:txBody>
      </p:sp>
      <p:cxnSp>
        <p:nvCxnSpPr>
          <p:cNvPr id="23" name="Egyenes összekötő nyíllal 22"/>
          <p:cNvCxnSpPr/>
          <p:nvPr/>
        </p:nvCxnSpPr>
        <p:spPr>
          <a:xfrm>
            <a:off x="4567375" y="856679"/>
            <a:ext cx="7618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Kép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7107" y="1345626"/>
            <a:ext cx="803250" cy="717750"/>
          </a:xfrm>
          <a:prstGeom prst="rect">
            <a:avLst/>
          </a:prstGeom>
        </p:spPr>
      </p:pic>
      <p:pic>
        <p:nvPicPr>
          <p:cNvPr id="31" name="Kép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6348" y="2112001"/>
            <a:ext cx="824766" cy="667000"/>
          </a:xfrm>
          <a:prstGeom prst="rect">
            <a:avLst/>
          </a:prstGeom>
        </p:spPr>
      </p:pic>
      <p:cxnSp>
        <p:nvCxnSpPr>
          <p:cNvPr id="34" name="Egyenes összekötő nyíllal 33"/>
          <p:cNvCxnSpPr/>
          <p:nvPr/>
        </p:nvCxnSpPr>
        <p:spPr>
          <a:xfrm flipV="1">
            <a:off x="7354489" y="854249"/>
            <a:ext cx="774365" cy="2430"/>
          </a:xfrm>
          <a:prstGeom prst="straightConnector1">
            <a:avLst/>
          </a:prstGeom>
          <a:ln w="317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gyenes összekötő nyíllal 38"/>
          <p:cNvCxnSpPr/>
          <p:nvPr/>
        </p:nvCxnSpPr>
        <p:spPr>
          <a:xfrm>
            <a:off x="7341987" y="878793"/>
            <a:ext cx="865119" cy="697595"/>
          </a:xfrm>
          <a:prstGeom prst="straightConnector1">
            <a:avLst/>
          </a:prstGeom>
          <a:ln w="317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gyenes összekötő nyíllal 40"/>
          <p:cNvCxnSpPr/>
          <p:nvPr/>
        </p:nvCxnSpPr>
        <p:spPr>
          <a:xfrm>
            <a:off x="7295472" y="930695"/>
            <a:ext cx="874829" cy="1377989"/>
          </a:xfrm>
          <a:prstGeom prst="straightConnector1">
            <a:avLst/>
          </a:prstGeom>
          <a:ln w="317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gyenes összekötő nyíllal 42"/>
          <p:cNvCxnSpPr/>
          <p:nvPr/>
        </p:nvCxnSpPr>
        <p:spPr>
          <a:xfrm>
            <a:off x="7327722" y="1002552"/>
            <a:ext cx="879385" cy="2121649"/>
          </a:xfrm>
          <a:prstGeom prst="straightConnector1">
            <a:avLst/>
          </a:prstGeom>
          <a:ln w="317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Szövegdoboz 46"/>
          <p:cNvSpPr txBox="1"/>
          <p:nvPr/>
        </p:nvSpPr>
        <p:spPr>
          <a:xfrm>
            <a:off x="7170171" y="419993"/>
            <a:ext cx="11430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050" dirty="0" err="1">
                <a:solidFill>
                  <a:schemeClr val="accent6"/>
                </a:solidFill>
              </a:rPr>
              <a:t>Push</a:t>
            </a:r>
            <a:r>
              <a:rPr lang="hu-HU" sz="1050" dirty="0">
                <a:solidFill>
                  <a:schemeClr val="accent6"/>
                </a:solidFill>
              </a:rPr>
              <a:t> </a:t>
            </a:r>
            <a:r>
              <a:rPr lang="hu-HU" sz="1050" dirty="0" err="1">
                <a:solidFill>
                  <a:schemeClr val="accent6"/>
                </a:solidFill>
              </a:rPr>
              <a:t>configuration</a:t>
            </a:r>
            <a:endParaRPr lang="hu-HU" sz="1050" dirty="0">
              <a:solidFill>
                <a:schemeClr val="accent6"/>
              </a:solidFill>
            </a:endParaRPr>
          </a:p>
        </p:txBody>
      </p:sp>
      <p:sp>
        <p:nvSpPr>
          <p:cNvPr id="48" name="Szövegdoboz 47"/>
          <p:cNvSpPr txBox="1"/>
          <p:nvPr/>
        </p:nvSpPr>
        <p:spPr>
          <a:xfrm rot="4375986">
            <a:off x="6617172" y="2701944"/>
            <a:ext cx="191974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050" dirty="0" err="1">
                <a:solidFill>
                  <a:schemeClr val="accent6"/>
                </a:solidFill>
              </a:rPr>
              <a:t>Trigger</a:t>
            </a:r>
            <a:r>
              <a:rPr lang="hu-HU" sz="1050" dirty="0">
                <a:solidFill>
                  <a:schemeClr val="accent6"/>
                </a:solidFill>
              </a:rPr>
              <a:t> re-</a:t>
            </a:r>
            <a:r>
              <a:rPr lang="hu-HU" sz="1050" dirty="0" err="1">
                <a:solidFill>
                  <a:schemeClr val="accent6"/>
                </a:solidFill>
              </a:rPr>
              <a:t>orchestration</a:t>
            </a:r>
            <a:endParaRPr lang="hu-HU" sz="1050" dirty="0">
              <a:solidFill>
                <a:schemeClr val="accent6"/>
              </a:solidFill>
            </a:endParaRPr>
          </a:p>
        </p:txBody>
      </p:sp>
      <p:sp>
        <p:nvSpPr>
          <p:cNvPr id="49" name="Cím 1"/>
          <p:cNvSpPr>
            <a:spLocks noGrp="1"/>
          </p:cNvSpPr>
          <p:nvPr>
            <p:ph type="title"/>
          </p:nvPr>
        </p:nvSpPr>
        <p:spPr>
          <a:xfrm>
            <a:off x="80972" y="122156"/>
            <a:ext cx="3217047" cy="796138"/>
          </a:xfrm>
        </p:spPr>
        <p:txBody>
          <a:bodyPr>
            <a:normAutofit fontScale="90000"/>
          </a:bodyPr>
          <a:lstStyle/>
          <a:p>
            <a:r>
              <a:rPr lang="hu-HU" sz="2400" dirty="0" err="1"/>
              <a:t>Engineering</a:t>
            </a:r>
            <a:r>
              <a:rPr lang="hu-HU" sz="2400" dirty="0"/>
              <a:t> </a:t>
            </a:r>
            <a:r>
              <a:rPr lang="hu-HU" sz="2400" dirty="0" err="1"/>
              <a:t>results</a:t>
            </a:r>
            <a:r>
              <a:rPr lang="hu-HU" sz="2400" dirty="0"/>
              <a:t> in </a:t>
            </a:r>
            <a:r>
              <a:rPr lang="hu-HU" sz="2400" dirty="0" err="1"/>
              <a:t>new</a:t>
            </a:r>
            <a:r>
              <a:rPr lang="hu-HU" sz="2400" dirty="0"/>
              <a:t> </a:t>
            </a:r>
            <a:r>
              <a:rPr lang="hu-HU" sz="2400" dirty="0" err="1"/>
              <a:t>SoS</a:t>
            </a:r>
            <a:r>
              <a:rPr lang="hu-HU" sz="2400" dirty="0"/>
              <a:t> </a:t>
            </a:r>
            <a:r>
              <a:rPr lang="hu-HU" sz="2400" dirty="0" err="1"/>
              <a:t>configuration</a:t>
            </a:r>
            <a:endParaRPr lang="en-US" sz="2400" dirty="0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7095" y="501952"/>
            <a:ext cx="994745" cy="775491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6433" y="2828902"/>
            <a:ext cx="935636" cy="751359"/>
          </a:xfrm>
          <a:prstGeom prst="rect">
            <a:avLst/>
          </a:prstGeom>
        </p:spPr>
      </p:pic>
      <p:pic>
        <p:nvPicPr>
          <p:cNvPr id="33" name="Kép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16342" y="3814123"/>
            <a:ext cx="956250" cy="821667"/>
          </a:xfrm>
          <a:prstGeom prst="rect">
            <a:avLst/>
          </a:prstGeom>
        </p:spPr>
      </p:pic>
      <p:cxnSp>
        <p:nvCxnSpPr>
          <p:cNvPr id="16" name="Egyenes összekötő nyíllal 15"/>
          <p:cNvCxnSpPr>
            <a:endCxn id="33" idx="1"/>
          </p:cNvCxnSpPr>
          <p:nvPr/>
        </p:nvCxnSpPr>
        <p:spPr>
          <a:xfrm>
            <a:off x="7220412" y="1161649"/>
            <a:ext cx="895930" cy="30633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Lekerekített téglalap 7"/>
          <p:cNvSpPr/>
          <p:nvPr/>
        </p:nvSpPr>
        <p:spPr>
          <a:xfrm>
            <a:off x="3680116" y="4601884"/>
            <a:ext cx="1010842" cy="620364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350" b="1" dirty="0">
                <a:solidFill>
                  <a:schemeClr val="bg1"/>
                </a:solidFill>
              </a:rPr>
              <a:t>Device </a:t>
            </a:r>
            <a:r>
              <a:rPr lang="hu-HU" sz="1350" b="1" dirty="0" err="1">
                <a:solidFill>
                  <a:schemeClr val="bg1"/>
                </a:solidFill>
              </a:rPr>
              <a:t>Registry</a:t>
            </a:r>
            <a:endParaRPr lang="hu-HU" sz="135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378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43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799889" y="154285"/>
            <a:ext cx="7444935" cy="520492"/>
          </a:xfrm>
        </p:spPr>
        <p:txBody>
          <a:bodyPr/>
          <a:lstStyle/>
          <a:p>
            <a:r>
              <a:rPr lang="hu-HU" dirty="0" err="1"/>
              <a:t>Shortcomings</a:t>
            </a:r>
            <a:r>
              <a:rPr lang="hu-HU" dirty="0"/>
              <a:t> / </a:t>
            </a:r>
            <a:r>
              <a:rPr lang="hu-HU" dirty="0" err="1"/>
              <a:t>future</a:t>
            </a:r>
            <a:r>
              <a:rPr lang="hu-HU" dirty="0"/>
              <a:t> </a:t>
            </a:r>
            <a:r>
              <a:rPr lang="hu-HU" dirty="0" err="1"/>
              <a:t>work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102865" y="833173"/>
            <a:ext cx="8141959" cy="4502087"/>
          </a:xfrm>
        </p:spPr>
        <p:txBody>
          <a:bodyPr/>
          <a:lstStyle/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G3.2 </a:t>
            </a:r>
            <a:r>
              <a:rPr lang="hu-HU" dirty="0" err="1"/>
              <a:t>implements</a:t>
            </a:r>
            <a:r>
              <a:rPr lang="hu-HU" dirty="0"/>
              <a:t> </a:t>
            </a:r>
            <a:r>
              <a:rPr lang="hu-HU" dirty="0" err="1"/>
              <a:t>all</a:t>
            </a:r>
            <a:r>
              <a:rPr lang="hu-HU" dirty="0"/>
              <a:t> of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already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Token</a:t>
            </a:r>
            <a:r>
              <a:rPr lang="hu-HU" dirty="0"/>
              <a:t> </a:t>
            </a:r>
            <a:r>
              <a:rPr lang="hu-HU" dirty="0" err="1"/>
              <a:t>generation</a:t>
            </a:r>
            <a:r>
              <a:rPr lang="hu-HU" dirty="0"/>
              <a:t> is </a:t>
            </a:r>
            <a:r>
              <a:rPr lang="hu-HU" dirty="0" err="1"/>
              <a:t>integrated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released</a:t>
            </a:r>
            <a:r>
              <a:rPr lang="hu-HU" dirty="0"/>
              <a:t> version (</a:t>
            </a:r>
            <a:r>
              <a:rPr lang="hu-HU" dirty="0" err="1"/>
              <a:t>requires</a:t>
            </a:r>
            <a:r>
              <a:rPr lang="hu-HU" dirty="0"/>
              <a:t> </a:t>
            </a:r>
            <a:r>
              <a:rPr lang="hu-HU" dirty="0" err="1"/>
              <a:t>some</a:t>
            </a:r>
            <a:r>
              <a:rPr lang="hu-HU" dirty="0"/>
              <a:t> </a:t>
            </a:r>
            <a:r>
              <a:rPr lang="hu-HU" dirty="0" err="1"/>
              <a:t>work</a:t>
            </a:r>
            <a:r>
              <a:rPr lang="hu-HU" dirty="0"/>
              <a:t>)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Event</a:t>
            </a:r>
            <a:r>
              <a:rPr lang="hu-HU" dirty="0"/>
              <a:t> </a:t>
            </a:r>
            <a:r>
              <a:rPr lang="hu-HU" dirty="0" err="1"/>
              <a:t>Handler</a:t>
            </a:r>
            <a:r>
              <a:rPr lang="hu-HU" dirty="0"/>
              <a:t> </a:t>
            </a:r>
            <a:r>
              <a:rPr lang="hu-HU" dirty="0" err="1"/>
              <a:t>integration</a:t>
            </a:r>
            <a:r>
              <a:rPr lang="hu-HU" dirty="0"/>
              <a:t> is </a:t>
            </a:r>
            <a:r>
              <a:rPr lang="hu-HU" dirty="0" err="1"/>
              <a:t>not</a:t>
            </a:r>
            <a:r>
              <a:rPr lang="hu-HU" dirty="0"/>
              <a:t> </a:t>
            </a:r>
            <a:r>
              <a:rPr lang="hu-HU" dirty="0" err="1"/>
              <a:t>done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/>
              <a:t>Service </a:t>
            </a:r>
            <a:r>
              <a:rPr lang="hu-HU" dirty="0" err="1"/>
              <a:t>Registry</a:t>
            </a:r>
            <a:r>
              <a:rPr lang="hu-HU" dirty="0"/>
              <a:t> </a:t>
            </a:r>
            <a:r>
              <a:rPr lang="hu-HU" dirty="0" err="1"/>
              <a:t>Bridge</a:t>
            </a:r>
            <a:r>
              <a:rPr lang="hu-HU" dirty="0"/>
              <a:t> </a:t>
            </a:r>
            <a:r>
              <a:rPr lang="hu-HU" dirty="0" err="1"/>
              <a:t>documentation</a:t>
            </a:r>
            <a:r>
              <a:rPr lang="hu-HU" dirty="0"/>
              <a:t> and </a:t>
            </a:r>
            <a:r>
              <a:rPr lang="hu-HU" dirty="0" err="1"/>
              <a:t>code</a:t>
            </a:r>
            <a:r>
              <a:rPr lang="hu-HU" dirty="0"/>
              <a:t> </a:t>
            </a:r>
            <a:r>
              <a:rPr lang="hu-HU" dirty="0" err="1"/>
              <a:t>cleanup</a:t>
            </a:r>
            <a:r>
              <a:rPr lang="hu-HU" dirty="0"/>
              <a:t> is </a:t>
            </a:r>
            <a:r>
              <a:rPr lang="hu-HU" dirty="0" err="1"/>
              <a:t>required</a:t>
            </a:r>
            <a:r>
              <a:rPr lang="hu-HU" dirty="0"/>
              <a:t> (</a:t>
            </a:r>
            <a:r>
              <a:rPr lang="hu-HU" dirty="0" err="1"/>
              <a:t>evopro</a:t>
            </a:r>
            <a:r>
              <a:rPr lang="hu-HU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Gateway</a:t>
            </a:r>
            <a:r>
              <a:rPr lang="hu-HU" dirty="0"/>
              <a:t> </a:t>
            </a:r>
            <a:r>
              <a:rPr lang="hu-HU" dirty="0" err="1"/>
              <a:t>module</a:t>
            </a:r>
            <a:r>
              <a:rPr lang="hu-HU" dirty="0"/>
              <a:t> is </a:t>
            </a:r>
            <a:r>
              <a:rPr lang="hu-HU" dirty="0" err="1"/>
              <a:t>conceptual</a:t>
            </a:r>
            <a:r>
              <a:rPr lang="hu-HU" dirty="0"/>
              <a:t> </a:t>
            </a:r>
            <a:r>
              <a:rPr lang="hu-HU" dirty="0" err="1"/>
              <a:t>only</a:t>
            </a:r>
            <a:r>
              <a:rPr lang="hu-HU" dirty="0"/>
              <a:t> (TODO)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Should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an </a:t>
            </a:r>
            <a:r>
              <a:rPr lang="hu-HU" dirty="0" err="1"/>
              <a:t>interface</a:t>
            </a:r>
            <a:r>
              <a:rPr lang="hu-HU" dirty="0"/>
              <a:t> </a:t>
            </a:r>
            <a:r>
              <a:rPr lang="hu-HU" dirty="0" err="1"/>
              <a:t>towards</a:t>
            </a:r>
            <a:r>
              <a:rPr lang="hu-HU" dirty="0"/>
              <a:t> </a:t>
            </a:r>
            <a:r>
              <a:rPr lang="hu-HU" dirty="0" err="1"/>
              <a:t>firewall</a:t>
            </a:r>
            <a:r>
              <a:rPr lang="hu-HU" dirty="0"/>
              <a:t>/VPN/</a:t>
            </a:r>
            <a:r>
              <a:rPr lang="hu-HU" dirty="0" err="1"/>
              <a:t>Phyiscal</a:t>
            </a:r>
            <a:r>
              <a:rPr lang="hu-HU" dirty="0"/>
              <a:t> </a:t>
            </a:r>
            <a:r>
              <a:rPr lang="hu-HU" dirty="0" err="1"/>
              <a:t>relay</a:t>
            </a:r>
            <a:r>
              <a:rPr lang="hu-HU" dirty="0"/>
              <a:t>/etc.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Should</a:t>
            </a:r>
            <a:r>
              <a:rPr lang="hu-HU" dirty="0"/>
              <a:t> be </a:t>
            </a:r>
            <a:r>
              <a:rPr lang="hu-HU" dirty="0" err="1"/>
              <a:t>application</a:t>
            </a:r>
            <a:r>
              <a:rPr lang="hu-HU" dirty="0"/>
              <a:t> </a:t>
            </a:r>
            <a:r>
              <a:rPr lang="hu-HU" dirty="0" err="1"/>
              <a:t>protocol</a:t>
            </a:r>
            <a:r>
              <a:rPr lang="hu-HU" dirty="0"/>
              <a:t> </a:t>
            </a:r>
            <a:r>
              <a:rPr lang="hu-HU" dirty="0" err="1"/>
              <a:t>independent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Should</a:t>
            </a:r>
            <a:r>
              <a:rPr lang="hu-HU" dirty="0"/>
              <a:t> be </a:t>
            </a:r>
            <a:r>
              <a:rPr lang="hu-HU" dirty="0" err="1"/>
              <a:t>capable</a:t>
            </a:r>
            <a:r>
              <a:rPr lang="hu-HU" dirty="0"/>
              <a:t> of </a:t>
            </a:r>
            <a:r>
              <a:rPr lang="hu-HU" dirty="0" err="1"/>
              <a:t>handling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authorization</a:t>
            </a:r>
            <a:r>
              <a:rPr lang="hu-HU" dirty="0"/>
              <a:t> </a:t>
            </a:r>
            <a:r>
              <a:rPr lang="hu-HU" dirty="0" err="1"/>
              <a:t>token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Interoperability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</a:t>
            </a:r>
            <a:r>
              <a:rPr lang="hu-HU" dirty="0" err="1"/>
              <a:t>different</a:t>
            </a:r>
            <a:r>
              <a:rPr lang="hu-HU" dirty="0"/>
              <a:t> LC-s and </a:t>
            </a:r>
            <a:r>
              <a:rPr lang="hu-HU" dirty="0" err="1"/>
              <a:t>developer</a:t>
            </a:r>
            <a:r>
              <a:rPr lang="hu-HU" dirty="0"/>
              <a:t> </a:t>
            </a:r>
            <a:r>
              <a:rPr lang="hu-HU" dirty="0" err="1"/>
              <a:t>groups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/>
              <a:t>A </a:t>
            </a:r>
            <a:r>
              <a:rPr lang="hu-HU" dirty="0" err="1"/>
              <a:t>simple</a:t>
            </a:r>
            <a:r>
              <a:rPr lang="hu-HU" dirty="0"/>
              <a:t> DNS-SD </a:t>
            </a:r>
            <a:r>
              <a:rPr lang="hu-HU" dirty="0" err="1"/>
              <a:t>naming</a:t>
            </a:r>
            <a:r>
              <a:rPr lang="hu-HU" dirty="0"/>
              <a:t> </a:t>
            </a:r>
            <a:r>
              <a:rPr lang="hu-HU" dirty="0" err="1"/>
              <a:t>convention</a:t>
            </a:r>
            <a:r>
              <a:rPr lang="hu-HU" dirty="0"/>
              <a:t> is </a:t>
            </a:r>
            <a:r>
              <a:rPr lang="hu-HU" dirty="0" err="1"/>
              <a:t>not</a:t>
            </a:r>
            <a:r>
              <a:rPr lang="hu-HU" dirty="0"/>
              <a:t> </a:t>
            </a:r>
            <a:r>
              <a:rPr lang="hu-HU" dirty="0" err="1"/>
              <a:t>enough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inter-Cloud</a:t>
            </a:r>
            <a:r>
              <a:rPr lang="hu-HU" dirty="0"/>
              <a:t> service </a:t>
            </a:r>
            <a:r>
              <a:rPr lang="hu-HU" dirty="0" err="1"/>
              <a:t>identification</a:t>
            </a:r>
            <a:r>
              <a:rPr lang="hu-HU" dirty="0"/>
              <a:t> (hence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Common</a:t>
            </a:r>
            <a:r>
              <a:rPr lang="hu-HU" dirty="0"/>
              <a:t> </a:t>
            </a:r>
            <a:r>
              <a:rPr lang="hu-HU" dirty="0" err="1"/>
              <a:t>Descriptor</a:t>
            </a:r>
            <a:r>
              <a:rPr lang="hu-HU" dirty="0"/>
              <a:t> </a:t>
            </a:r>
            <a:r>
              <a:rPr lang="hu-HU" dirty="0" err="1"/>
              <a:t>objects</a:t>
            </a:r>
            <a:r>
              <a:rPr lang="hu-HU" dirty="0"/>
              <a:t>)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Arrowhead</a:t>
            </a:r>
            <a:r>
              <a:rPr lang="hu-HU" dirty="0"/>
              <a:t> Service </a:t>
            </a:r>
            <a:r>
              <a:rPr lang="hu-HU" dirty="0" err="1"/>
              <a:t>Inventory</a:t>
            </a:r>
            <a:r>
              <a:rPr lang="hu-HU" dirty="0"/>
              <a:t> (</a:t>
            </a:r>
            <a:r>
              <a:rPr lang="hu-HU" dirty="0" err="1"/>
              <a:t>need</a:t>
            </a:r>
            <a:r>
              <a:rPr lang="hu-HU" dirty="0"/>
              <a:t> </a:t>
            </a:r>
            <a:r>
              <a:rPr lang="hu-HU" dirty="0" err="1"/>
              <a:t>something</a:t>
            </a:r>
            <a:r>
              <a:rPr lang="hu-HU" dirty="0"/>
              <a:t> </a:t>
            </a:r>
            <a:r>
              <a:rPr lang="hu-HU" dirty="0" err="1"/>
              <a:t>similar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WS UDDI)</a:t>
            </a:r>
          </a:p>
          <a:p>
            <a:pPr marL="1674812" lvl="3" indent="-342900">
              <a:buFont typeface="Arial" panose="020B0604020202020204" pitchFamily="34" charset="0"/>
              <a:buChar char="•"/>
            </a:pPr>
            <a:r>
              <a:rPr lang="hu-HU" dirty="0" err="1"/>
              <a:t>Smarter</a:t>
            </a:r>
            <a:r>
              <a:rPr lang="hu-HU" dirty="0"/>
              <a:t> Service </a:t>
            </a:r>
            <a:r>
              <a:rPr lang="hu-HU" dirty="0" err="1"/>
              <a:t>search</a:t>
            </a:r>
            <a:r>
              <a:rPr lang="hu-HU" dirty="0"/>
              <a:t> (</a:t>
            </a:r>
            <a:r>
              <a:rPr lang="hu-HU" dirty="0" err="1"/>
              <a:t>e.g</a:t>
            </a:r>
            <a:r>
              <a:rPr lang="hu-HU" dirty="0"/>
              <a:t>. </a:t>
            </a:r>
            <a:r>
              <a:rPr lang="hu-HU" dirty="0" err="1"/>
              <a:t>based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detailed</a:t>
            </a:r>
            <a:r>
              <a:rPr lang="hu-HU" dirty="0"/>
              <a:t> </a:t>
            </a:r>
            <a:r>
              <a:rPr lang="hu-HU" dirty="0" err="1"/>
              <a:t>descriptions</a:t>
            </a:r>
            <a:r>
              <a:rPr lang="hu-HU" dirty="0"/>
              <a:t>, </a:t>
            </a:r>
            <a:r>
              <a:rPr lang="hu-HU" dirty="0" err="1"/>
              <a:t>metadata</a:t>
            </a:r>
            <a:r>
              <a:rPr lang="hu-HU" dirty="0"/>
              <a:t>, etc.)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9487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44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799889" y="154285"/>
            <a:ext cx="7444935" cy="520492"/>
          </a:xfrm>
        </p:spPr>
        <p:txBody>
          <a:bodyPr/>
          <a:lstStyle/>
          <a:p>
            <a:r>
              <a:rPr lang="hu-HU" dirty="0" err="1"/>
              <a:t>Shortcomings</a:t>
            </a:r>
            <a:r>
              <a:rPr lang="hu-HU" dirty="0"/>
              <a:t> / </a:t>
            </a:r>
            <a:r>
              <a:rPr lang="hu-HU" dirty="0" err="1"/>
              <a:t>future</a:t>
            </a:r>
            <a:r>
              <a:rPr lang="hu-HU" dirty="0"/>
              <a:t> </a:t>
            </a:r>
            <a:r>
              <a:rPr lang="hu-HU" dirty="0" err="1"/>
              <a:t>work</a:t>
            </a:r>
            <a:r>
              <a:rPr lang="hu-HU" dirty="0"/>
              <a:t> II.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102865" y="833173"/>
            <a:ext cx="8141959" cy="4502087"/>
          </a:xfrm>
        </p:spPr>
        <p:txBody>
          <a:bodyPr/>
          <a:lstStyle/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Authorization</a:t>
            </a:r>
            <a:r>
              <a:rPr lang="hu-HU" dirty="0"/>
              <a:t> System </a:t>
            </a:r>
            <a:r>
              <a:rPr lang="hu-HU" dirty="0" err="1"/>
              <a:t>should</a:t>
            </a:r>
            <a:r>
              <a:rPr lang="hu-HU" dirty="0"/>
              <a:t> </a:t>
            </a:r>
            <a:r>
              <a:rPr lang="hu-HU" dirty="0" err="1"/>
              <a:t>rely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standards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E.g</a:t>
            </a:r>
            <a:r>
              <a:rPr lang="hu-HU" dirty="0"/>
              <a:t>. RADIUS AAA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rights</a:t>
            </a:r>
            <a:r>
              <a:rPr lang="hu-HU" dirty="0"/>
              <a:t> </a:t>
            </a:r>
            <a:r>
              <a:rPr lang="hu-HU" dirty="0" err="1"/>
              <a:t>tables</a:t>
            </a:r>
            <a:r>
              <a:rPr lang="hu-HU" dirty="0"/>
              <a:t> 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Token</a:t>
            </a:r>
            <a:r>
              <a:rPr lang="hu-HU" dirty="0"/>
              <a:t> </a:t>
            </a:r>
            <a:r>
              <a:rPr lang="hu-HU" dirty="0" err="1"/>
              <a:t>generation</a:t>
            </a:r>
            <a:r>
              <a:rPr lang="hu-HU" dirty="0"/>
              <a:t>: </a:t>
            </a:r>
            <a:r>
              <a:rPr lang="hu-HU" dirty="0" err="1"/>
              <a:t>e.g</a:t>
            </a:r>
            <a:r>
              <a:rPr lang="hu-HU" dirty="0"/>
              <a:t>. </a:t>
            </a:r>
            <a:r>
              <a:rPr lang="hu-HU" dirty="0" err="1"/>
              <a:t>OAuth</a:t>
            </a:r>
            <a:r>
              <a:rPr lang="hu-HU" dirty="0"/>
              <a:t>, etc. (</a:t>
            </a:r>
            <a:r>
              <a:rPr lang="hu-HU" dirty="0" err="1"/>
              <a:t>having</a:t>
            </a:r>
            <a:r>
              <a:rPr lang="hu-HU" dirty="0"/>
              <a:t> </a:t>
            </a:r>
            <a:r>
              <a:rPr lang="hu-HU" dirty="0" err="1"/>
              <a:t>resource</a:t>
            </a:r>
            <a:r>
              <a:rPr lang="hu-HU" dirty="0"/>
              <a:t> </a:t>
            </a:r>
            <a:r>
              <a:rPr lang="hu-HU" dirty="0" err="1"/>
              <a:t>constrained</a:t>
            </a:r>
            <a:r>
              <a:rPr lang="hu-HU" dirty="0"/>
              <a:t> in mind)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Handovers</a:t>
            </a:r>
            <a:r>
              <a:rPr lang="hu-HU" dirty="0"/>
              <a:t> and </a:t>
            </a:r>
            <a:r>
              <a:rPr lang="hu-HU" dirty="0" err="1"/>
              <a:t>interoperability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security</a:t>
            </a:r>
            <a:r>
              <a:rPr lang="hu-HU" dirty="0"/>
              <a:t> </a:t>
            </a:r>
            <a:r>
              <a:rPr lang="hu-HU" dirty="0" err="1"/>
              <a:t>levels</a:t>
            </a:r>
            <a:r>
              <a:rPr lang="hu-HU" dirty="0"/>
              <a:t> </a:t>
            </a:r>
            <a:br>
              <a:rPr lang="hu-HU" dirty="0"/>
            </a:br>
            <a:r>
              <a:rPr lang="hu-HU" dirty="0"/>
              <a:t>(</a:t>
            </a:r>
            <a:r>
              <a:rPr lang="hu-HU" dirty="0" err="1"/>
              <a:t>e.g</a:t>
            </a:r>
            <a:r>
              <a:rPr lang="hu-HU" dirty="0"/>
              <a:t>. </a:t>
            </a:r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Provider</a:t>
            </a:r>
            <a:r>
              <a:rPr lang="hu-HU" dirty="0"/>
              <a:t> is </a:t>
            </a:r>
            <a:r>
              <a:rPr lang="hu-HU" dirty="0" err="1"/>
              <a:t>certificate</a:t>
            </a:r>
            <a:r>
              <a:rPr lang="hu-HU" dirty="0"/>
              <a:t> </a:t>
            </a:r>
            <a:r>
              <a:rPr lang="hu-HU" dirty="0" err="1"/>
              <a:t>based</a:t>
            </a:r>
            <a:r>
              <a:rPr lang="hu-HU" dirty="0"/>
              <a:t>, </a:t>
            </a:r>
            <a:r>
              <a:rPr lang="hu-HU" dirty="0" err="1"/>
              <a:t>while</a:t>
            </a:r>
            <a:r>
              <a:rPr lang="hu-HU" dirty="0"/>
              <a:t> Consumer is </a:t>
            </a:r>
            <a:r>
              <a:rPr lang="hu-HU" dirty="0" err="1"/>
              <a:t>very</a:t>
            </a:r>
            <a:r>
              <a:rPr lang="hu-HU" dirty="0"/>
              <a:t> </a:t>
            </a:r>
            <a:r>
              <a:rPr lang="hu-HU" dirty="0" err="1"/>
              <a:t>dumb</a:t>
            </a:r>
            <a:r>
              <a:rPr lang="hu-HU" dirty="0"/>
              <a:t> </a:t>
            </a:r>
            <a:r>
              <a:rPr lang="hu-HU" dirty="0" err="1"/>
              <a:t>sensor</a:t>
            </a:r>
            <a:r>
              <a:rPr lang="hu-HU" dirty="0"/>
              <a:t>)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Transaction</a:t>
            </a:r>
            <a:r>
              <a:rPr lang="hu-HU" dirty="0"/>
              <a:t>/</a:t>
            </a:r>
            <a:r>
              <a:rPr lang="hu-HU" dirty="0" err="1"/>
              <a:t>servicing</a:t>
            </a:r>
            <a:r>
              <a:rPr lang="hu-HU" dirty="0"/>
              <a:t> </a:t>
            </a:r>
            <a:r>
              <a:rPr lang="hu-HU" dirty="0" err="1"/>
              <a:t>level</a:t>
            </a:r>
            <a:r>
              <a:rPr lang="hu-HU" dirty="0"/>
              <a:t> </a:t>
            </a:r>
            <a:r>
              <a:rPr lang="hu-HU" dirty="0" err="1"/>
              <a:t>decentralized</a:t>
            </a:r>
            <a:r>
              <a:rPr lang="hu-HU" dirty="0"/>
              <a:t> AAA: </a:t>
            </a:r>
            <a:r>
              <a:rPr lang="hu-HU" dirty="0" err="1"/>
              <a:t>blockchains</a:t>
            </a:r>
            <a:r>
              <a:rPr lang="hu-HU" dirty="0"/>
              <a:t> </a:t>
            </a:r>
            <a:r>
              <a:rPr lang="hu-HU" dirty="0" err="1"/>
              <a:t>maybe</a:t>
            </a:r>
            <a:r>
              <a:rPr lang="hu-HU" dirty="0"/>
              <a:t> (in </a:t>
            </a:r>
            <a:r>
              <a:rPr lang="hu-HU" dirty="0" err="1"/>
              <a:t>one</a:t>
            </a:r>
            <a:r>
              <a:rPr lang="hu-HU" dirty="0"/>
              <a:t> 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case</a:t>
            </a:r>
            <a:r>
              <a:rPr lang="hu-HU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Process</a:t>
            </a:r>
            <a:r>
              <a:rPr lang="hu-HU" dirty="0"/>
              <a:t> </a:t>
            </a:r>
            <a:r>
              <a:rPr lang="hu-HU" dirty="0" err="1"/>
              <a:t>engineering</a:t>
            </a:r>
            <a:r>
              <a:rPr lang="hu-HU" dirty="0"/>
              <a:t> </a:t>
            </a:r>
            <a:r>
              <a:rPr lang="hu-HU" dirty="0" err="1"/>
              <a:t>toolset</a:t>
            </a:r>
            <a:r>
              <a:rPr lang="hu-HU" dirty="0"/>
              <a:t>, UI, </a:t>
            </a:r>
            <a:r>
              <a:rPr lang="hu-HU" dirty="0" err="1"/>
              <a:t>integration</a:t>
            </a:r>
            <a:r>
              <a:rPr lang="hu-HU" dirty="0"/>
              <a:t> </a:t>
            </a:r>
            <a:r>
              <a:rPr lang="hu-HU" dirty="0" err="1"/>
              <a:t>into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Core</a:t>
            </a:r>
            <a:r>
              <a:rPr lang="hu-HU" dirty="0"/>
              <a:t> Framework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Continuation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plant</a:t>
            </a:r>
            <a:r>
              <a:rPr lang="hu-HU" dirty="0"/>
              <a:t> </a:t>
            </a:r>
            <a:r>
              <a:rPr lang="hu-HU" dirty="0" err="1"/>
              <a:t>description</a:t>
            </a:r>
            <a:r>
              <a:rPr lang="hu-HU" dirty="0"/>
              <a:t> </a:t>
            </a:r>
            <a:r>
              <a:rPr lang="hu-HU" dirty="0" err="1"/>
              <a:t>work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8134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45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372183" y="2030927"/>
            <a:ext cx="8569666" cy="2027725"/>
          </a:xfrm>
        </p:spPr>
        <p:txBody>
          <a:bodyPr/>
          <a:lstStyle/>
          <a:p>
            <a:pPr algn="ctr"/>
            <a:r>
              <a:rPr lang="hu-HU" dirty="0" err="1"/>
              <a:t>Requirements</a:t>
            </a:r>
            <a:r>
              <a:rPr lang="hu-HU" dirty="0"/>
              <a:t> </a:t>
            </a:r>
            <a:r>
              <a:rPr lang="hu-HU" dirty="0" err="1"/>
              <a:t>engineering</a:t>
            </a:r>
            <a:r>
              <a:rPr lang="hu-HU" dirty="0"/>
              <a:t> </a:t>
            </a:r>
            <a:r>
              <a:rPr lang="hu-HU" dirty="0" err="1"/>
              <a:t>concepts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br>
              <a:rPr lang="hu-HU" dirty="0"/>
            </a:br>
            <a:r>
              <a:rPr lang="hu-HU" dirty="0"/>
              <a:t>Productive4.0</a:t>
            </a:r>
            <a:br>
              <a:rPr lang="hu-HU" dirty="0"/>
            </a:br>
            <a:r>
              <a:rPr lang="hu-HU" dirty="0"/>
              <a:t>(</a:t>
            </a:r>
            <a:r>
              <a:rPr lang="hu-HU" b="1" dirty="0"/>
              <a:t>SKETCHES</a:t>
            </a:r>
            <a:r>
              <a:rPr lang="hu-HU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5986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46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0" y="234212"/>
            <a:ext cx="8569666" cy="520492"/>
          </a:xfrm>
        </p:spPr>
        <p:txBody>
          <a:bodyPr/>
          <a:lstStyle/>
          <a:p>
            <a:r>
              <a:rPr lang="hu-HU" dirty="0" err="1"/>
              <a:t>Deployment</a:t>
            </a:r>
            <a:r>
              <a:rPr lang="hu-HU" dirty="0"/>
              <a:t> </a:t>
            </a:r>
            <a:r>
              <a:rPr lang="hu-HU" dirty="0" err="1"/>
              <a:t>environments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Framework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0" y="776184"/>
            <a:ext cx="8177855" cy="4301138"/>
          </a:xfrm>
        </p:spPr>
        <p:txBody>
          <a:bodyPr/>
          <a:lstStyle/>
          <a:p>
            <a:r>
              <a:rPr lang="hu-HU" sz="1600" dirty="0" err="1"/>
              <a:t>Based</a:t>
            </a:r>
            <a:r>
              <a:rPr lang="hu-HU" sz="1600" dirty="0"/>
              <a:t> </a:t>
            </a:r>
            <a:r>
              <a:rPr lang="hu-HU" sz="1600" dirty="0" err="1"/>
              <a:t>on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known</a:t>
            </a:r>
            <a:r>
              <a:rPr lang="hu-HU" sz="1600" dirty="0"/>
              <a:t> (project) </a:t>
            </a:r>
            <a:r>
              <a:rPr lang="hu-HU" sz="1600" dirty="0" err="1"/>
              <a:t>use</a:t>
            </a:r>
            <a:r>
              <a:rPr lang="hu-HU" sz="1600" dirty="0"/>
              <a:t> </a:t>
            </a:r>
            <a:r>
              <a:rPr lang="hu-HU" sz="1600" dirty="0" err="1"/>
              <a:t>cases</a:t>
            </a:r>
            <a:r>
              <a:rPr lang="hu-HU" sz="1600" dirty="0"/>
              <a:t>: (</a:t>
            </a:r>
            <a:r>
              <a:rPr lang="hu-HU" sz="1600" b="1" dirty="0" err="1"/>
              <a:t>sketch</a:t>
            </a:r>
            <a:r>
              <a:rPr lang="hu-HU" sz="16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hu-HU" sz="1600" dirty="0" err="1"/>
              <a:t>Production</a:t>
            </a:r>
            <a:r>
              <a:rPr lang="hu-HU" sz="1600" dirty="0"/>
              <a:t> </a:t>
            </a:r>
            <a:r>
              <a:rPr lang="hu-HU" sz="1600" dirty="0" err="1"/>
              <a:t>floor</a:t>
            </a:r>
            <a:r>
              <a:rPr lang="hu-HU" sz="1600" dirty="0"/>
              <a:t> </a:t>
            </a:r>
            <a:r>
              <a:rPr lang="hu-HU" sz="1600" dirty="0" err="1"/>
              <a:t>scenarios</a:t>
            </a:r>
            <a:r>
              <a:rPr lang="hu-HU" sz="1600" dirty="0"/>
              <a:t> (</a:t>
            </a:r>
            <a:r>
              <a:rPr lang="hu-HU" sz="1600" dirty="0" err="1"/>
              <a:t>factory</a:t>
            </a:r>
            <a:r>
              <a:rPr lang="hu-HU" sz="1600" dirty="0"/>
              <a:t> </a:t>
            </a:r>
            <a:r>
              <a:rPr lang="hu-HU" sz="1600" dirty="0" err="1"/>
              <a:t>automation</a:t>
            </a:r>
            <a:r>
              <a:rPr lang="hu-HU" sz="1600" dirty="0"/>
              <a:t>)</a:t>
            </a:r>
          </a:p>
          <a:p>
            <a:pPr marL="931862" lvl="1" indent="-457200"/>
            <a:r>
              <a:rPr lang="hu-HU" sz="1400" dirty="0"/>
              <a:t>Real-</a:t>
            </a:r>
            <a:r>
              <a:rPr lang="hu-HU" sz="1400" dirty="0" err="1"/>
              <a:t>time</a:t>
            </a:r>
            <a:r>
              <a:rPr lang="hu-HU" sz="1400" dirty="0"/>
              <a:t> </a:t>
            </a:r>
            <a:r>
              <a:rPr lang="hu-HU" sz="1400" dirty="0" err="1"/>
              <a:t>QoS</a:t>
            </a:r>
            <a:r>
              <a:rPr lang="hu-HU" sz="1400" dirty="0"/>
              <a:t>, etc.</a:t>
            </a:r>
          </a:p>
          <a:p>
            <a:pPr marL="457200" indent="-457200">
              <a:buFont typeface="+mj-lt"/>
              <a:buAutoNum type="arabicPeriod"/>
            </a:pPr>
            <a:r>
              <a:rPr lang="hu-HU" sz="1600" dirty="0" err="1"/>
              <a:t>Across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production</a:t>
            </a:r>
            <a:r>
              <a:rPr lang="hu-HU" sz="1600" dirty="0"/>
              <a:t> </a:t>
            </a:r>
            <a:r>
              <a:rPr lang="hu-HU" sz="1600" dirty="0" err="1"/>
              <a:t>chain</a:t>
            </a:r>
            <a:endParaRPr lang="hu-HU" sz="1600" dirty="0"/>
          </a:p>
          <a:p>
            <a:pPr marL="931862" lvl="1" indent="-457200"/>
            <a:r>
              <a:rPr lang="hu-HU" sz="1400" dirty="0" err="1"/>
              <a:t>Multiple</a:t>
            </a:r>
            <a:r>
              <a:rPr lang="hu-HU" sz="1400" dirty="0"/>
              <a:t> </a:t>
            </a:r>
            <a:r>
              <a:rPr lang="hu-HU" sz="1400" dirty="0" err="1"/>
              <a:t>vendors</a:t>
            </a:r>
            <a:r>
              <a:rPr lang="hu-HU" sz="1400" dirty="0"/>
              <a:t>, </a:t>
            </a:r>
            <a:r>
              <a:rPr lang="hu-HU" sz="1400" dirty="0" err="1"/>
              <a:t>systems</a:t>
            </a:r>
            <a:r>
              <a:rPr lang="hu-HU" sz="1400" dirty="0"/>
              <a:t> </a:t>
            </a:r>
            <a:r>
              <a:rPr lang="hu-HU" sz="1400" dirty="0" err="1"/>
              <a:t>are</a:t>
            </a:r>
            <a:r>
              <a:rPr lang="hu-HU" sz="1400" dirty="0"/>
              <a:t> </a:t>
            </a:r>
            <a:r>
              <a:rPr lang="hu-HU" sz="1400" dirty="0" err="1"/>
              <a:t>advanced</a:t>
            </a:r>
            <a:r>
              <a:rPr lang="hu-HU" sz="1400" dirty="0"/>
              <a:t> (ERP, </a:t>
            </a:r>
            <a:r>
              <a:rPr lang="hu-HU" sz="1400" dirty="0" err="1"/>
              <a:t>data</a:t>
            </a:r>
            <a:r>
              <a:rPr lang="hu-HU" sz="1400" dirty="0"/>
              <a:t> center, etc.)</a:t>
            </a:r>
          </a:p>
          <a:p>
            <a:pPr marL="931862" lvl="1" indent="-457200"/>
            <a:r>
              <a:rPr lang="hu-HU" sz="1400" dirty="0"/>
              <a:t>AAA is </a:t>
            </a:r>
            <a:r>
              <a:rPr lang="hu-HU" sz="1400" dirty="0" err="1"/>
              <a:t>essential</a:t>
            </a:r>
            <a:r>
              <a:rPr lang="hu-HU" sz="1400" dirty="0"/>
              <a:t>, and </a:t>
            </a:r>
            <a:r>
              <a:rPr lang="hu-HU" sz="1400" dirty="0" err="1"/>
              <a:t>should</a:t>
            </a:r>
            <a:r>
              <a:rPr lang="hu-HU" sz="1400" dirty="0"/>
              <a:t> be </a:t>
            </a:r>
            <a:r>
              <a:rPr lang="hu-HU" sz="1400" dirty="0" err="1"/>
              <a:t>centralized</a:t>
            </a:r>
            <a:r>
              <a:rPr lang="hu-HU" sz="1400" dirty="0"/>
              <a:t> </a:t>
            </a:r>
            <a:r>
              <a:rPr lang="hu-HU" sz="1400" dirty="0" err="1"/>
              <a:t>inbetween</a:t>
            </a:r>
            <a:r>
              <a:rPr lang="hu-HU" sz="1400" dirty="0"/>
              <a:t> </a:t>
            </a:r>
            <a:r>
              <a:rPr lang="hu-HU" sz="1400" dirty="0" err="1"/>
              <a:t>companies</a:t>
            </a:r>
            <a:endParaRPr lang="hu-HU" sz="1400" dirty="0"/>
          </a:p>
          <a:p>
            <a:pPr marL="457200" indent="-457200">
              <a:buFont typeface="+mj-lt"/>
              <a:buAutoNum type="arabicPeriod"/>
            </a:pPr>
            <a:r>
              <a:rPr lang="hu-HU" sz="1600" dirty="0"/>
              <a:t>Market-</a:t>
            </a:r>
            <a:r>
              <a:rPr lang="hu-HU" sz="1600" dirty="0" err="1"/>
              <a:t>like</a:t>
            </a:r>
            <a:r>
              <a:rPr lang="hu-HU" sz="1600" dirty="0"/>
              <a:t> </a:t>
            </a:r>
            <a:r>
              <a:rPr lang="hu-HU" sz="1600" dirty="0" err="1"/>
              <a:t>scenarios</a:t>
            </a:r>
            <a:endParaRPr lang="hu-HU" sz="1600" dirty="0"/>
          </a:p>
          <a:p>
            <a:pPr marL="931862" lvl="1" indent="-457200"/>
            <a:r>
              <a:rPr lang="hu-HU" sz="1400" dirty="0" err="1"/>
              <a:t>Virtual</a:t>
            </a:r>
            <a:r>
              <a:rPr lang="hu-HU" sz="1400" dirty="0"/>
              <a:t> market of </a:t>
            </a:r>
            <a:r>
              <a:rPr lang="hu-HU" sz="1400" dirty="0" err="1"/>
              <a:t>energy</a:t>
            </a:r>
            <a:r>
              <a:rPr lang="hu-HU" sz="1400" dirty="0"/>
              <a:t>; </a:t>
            </a:r>
            <a:r>
              <a:rPr lang="hu-HU" sz="1400" dirty="0" err="1"/>
              <a:t>electromobility</a:t>
            </a:r>
            <a:endParaRPr lang="hu-HU" sz="1400" dirty="0"/>
          </a:p>
          <a:p>
            <a:pPr marL="931862" lvl="1" indent="-457200"/>
            <a:r>
              <a:rPr lang="hu-HU" sz="1400" dirty="0" err="1"/>
              <a:t>App</a:t>
            </a:r>
            <a:r>
              <a:rPr lang="hu-HU" sz="1400" dirty="0"/>
              <a:t>. Systems enter and </a:t>
            </a:r>
            <a:r>
              <a:rPr lang="hu-HU" sz="1400" dirty="0" err="1"/>
              <a:t>leave</a:t>
            </a:r>
            <a:r>
              <a:rPr lang="hu-HU" sz="1400" dirty="0"/>
              <a:t>; </a:t>
            </a:r>
            <a:r>
              <a:rPr lang="hu-HU" sz="1400" dirty="0" err="1"/>
              <a:t>servicing</a:t>
            </a:r>
            <a:r>
              <a:rPr lang="hu-HU" sz="1400" dirty="0"/>
              <a:t> is </a:t>
            </a:r>
            <a:r>
              <a:rPr lang="hu-HU" sz="1400" dirty="0" err="1"/>
              <a:t>transactional</a:t>
            </a:r>
            <a:r>
              <a:rPr lang="hu-HU" sz="1400" dirty="0"/>
              <a:t>/</a:t>
            </a:r>
            <a:r>
              <a:rPr lang="hu-HU" sz="1400" dirty="0" err="1"/>
              <a:t>one-time</a:t>
            </a:r>
            <a:r>
              <a:rPr lang="hu-HU" sz="1400" dirty="0"/>
              <a:t> </a:t>
            </a:r>
            <a:r>
              <a:rPr lang="hu-HU" sz="1400" dirty="0" err="1"/>
              <a:t>only</a:t>
            </a:r>
            <a:endParaRPr lang="hu-HU" sz="1400" dirty="0"/>
          </a:p>
          <a:p>
            <a:pPr marL="931862" lvl="1" indent="-457200"/>
            <a:r>
              <a:rPr lang="hu-HU" sz="1400" dirty="0" err="1"/>
              <a:t>Offered</a:t>
            </a:r>
            <a:r>
              <a:rPr lang="hu-HU" sz="1400" dirty="0"/>
              <a:t> and </a:t>
            </a:r>
            <a:r>
              <a:rPr lang="hu-HU" sz="1400" dirty="0" err="1"/>
              <a:t>looked</a:t>
            </a:r>
            <a:r>
              <a:rPr lang="hu-HU" sz="1400" dirty="0"/>
              <a:t> </a:t>
            </a:r>
            <a:r>
              <a:rPr lang="hu-HU" sz="1400" dirty="0" err="1"/>
              <a:t>up</a:t>
            </a:r>
            <a:r>
              <a:rPr lang="hu-HU" sz="1400" dirty="0"/>
              <a:t> </a:t>
            </a:r>
            <a:r>
              <a:rPr lang="hu-HU" sz="1400" dirty="0" err="1"/>
              <a:t>Services</a:t>
            </a:r>
            <a:r>
              <a:rPr lang="hu-HU" sz="1400" dirty="0"/>
              <a:t> </a:t>
            </a:r>
            <a:r>
              <a:rPr lang="hu-HU" sz="1400" dirty="0" err="1"/>
              <a:t>vary</a:t>
            </a:r>
            <a:r>
              <a:rPr lang="hu-HU" sz="1400" dirty="0"/>
              <a:t> over </a:t>
            </a:r>
            <a:r>
              <a:rPr lang="hu-HU" sz="1400" dirty="0" err="1"/>
              <a:t>time</a:t>
            </a:r>
            <a:endParaRPr lang="hu-HU" sz="1400" dirty="0"/>
          </a:p>
          <a:p>
            <a:pPr marL="931862" lvl="1" indent="-457200"/>
            <a:r>
              <a:rPr lang="hu-HU" sz="1400" dirty="0"/>
              <a:t>The </a:t>
            </a:r>
            <a:r>
              <a:rPr lang="hu-HU" sz="1400" dirty="0" err="1"/>
              <a:t>Orchestrator</a:t>
            </a:r>
            <a:r>
              <a:rPr lang="hu-HU" sz="1400" dirty="0"/>
              <a:t> has </a:t>
            </a:r>
            <a:r>
              <a:rPr lang="hu-HU" sz="1400" dirty="0" err="1"/>
              <a:t>to</a:t>
            </a:r>
            <a:r>
              <a:rPr lang="hu-HU" sz="1400" dirty="0"/>
              <a:t> </a:t>
            </a:r>
            <a:r>
              <a:rPr lang="hu-HU" sz="1400" dirty="0" err="1"/>
              <a:t>provide</a:t>
            </a:r>
            <a:r>
              <a:rPr lang="hu-HU" sz="1400" dirty="0"/>
              <a:t> </a:t>
            </a:r>
            <a:r>
              <a:rPr lang="hu-HU" sz="1400" dirty="0" err="1"/>
              <a:t>advanced</a:t>
            </a:r>
            <a:r>
              <a:rPr lang="hu-HU" sz="1400" dirty="0"/>
              <a:t> </a:t>
            </a:r>
            <a:r>
              <a:rPr lang="hu-HU" sz="1400" dirty="0" err="1"/>
              <a:t>matchmaking</a:t>
            </a:r>
            <a:r>
              <a:rPr lang="hu-HU" sz="1400" dirty="0"/>
              <a:t> </a:t>
            </a:r>
            <a:r>
              <a:rPr lang="hu-HU" sz="1400" dirty="0" err="1"/>
              <a:t>based</a:t>
            </a:r>
            <a:r>
              <a:rPr lang="hu-HU" sz="1400" dirty="0"/>
              <a:t> </a:t>
            </a:r>
            <a:r>
              <a:rPr lang="hu-HU" sz="1400" dirty="0" err="1"/>
              <a:t>on</a:t>
            </a:r>
            <a:r>
              <a:rPr lang="hu-HU" sz="1400" dirty="0"/>
              <a:t> a </a:t>
            </a:r>
            <a:r>
              <a:rPr lang="hu-HU" sz="1400" dirty="0" err="1"/>
              <a:t>multitude</a:t>
            </a:r>
            <a:r>
              <a:rPr lang="hu-HU" sz="1400" dirty="0"/>
              <a:t> of </a:t>
            </a:r>
            <a:r>
              <a:rPr lang="hu-HU" sz="1400" dirty="0" err="1"/>
              <a:t>metadata</a:t>
            </a:r>
            <a:endParaRPr lang="hu-HU" sz="1400" dirty="0"/>
          </a:p>
          <a:p>
            <a:pPr marL="457200" indent="-457200">
              <a:buFont typeface="+mj-lt"/>
              <a:buAutoNum type="arabicPeriod"/>
            </a:pPr>
            <a:r>
              <a:rPr lang="hu-HU" sz="1600" dirty="0"/>
              <a:t>Big </a:t>
            </a:r>
            <a:r>
              <a:rPr lang="hu-HU" sz="1600" dirty="0" err="1"/>
              <a:t>data</a:t>
            </a:r>
            <a:r>
              <a:rPr lang="hu-HU" sz="1600" dirty="0"/>
              <a:t>, </a:t>
            </a:r>
            <a:r>
              <a:rPr lang="hu-HU" sz="1600" dirty="0" err="1"/>
              <a:t>cloud</a:t>
            </a:r>
            <a:r>
              <a:rPr lang="hu-HU" sz="1600" dirty="0"/>
              <a:t> </a:t>
            </a:r>
            <a:r>
              <a:rPr lang="hu-HU" sz="1600" dirty="0" err="1"/>
              <a:t>processing</a:t>
            </a:r>
            <a:r>
              <a:rPr lang="hu-HU" sz="1600" dirty="0"/>
              <a:t>, CPS-s, WSN-s, etc.</a:t>
            </a:r>
          </a:p>
          <a:p>
            <a:pPr marL="931862" lvl="1" indent="-457200"/>
            <a:r>
              <a:rPr lang="hu-HU" sz="1400" dirty="0" err="1"/>
              <a:t>Like</a:t>
            </a:r>
            <a:r>
              <a:rPr lang="hu-HU" sz="1400" dirty="0"/>
              <a:t> </a:t>
            </a:r>
            <a:r>
              <a:rPr lang="hu-HU" sz="1400" dirty="0" err="1"/>
              <a:t>the</a:t>
            </a:r>
            <a:r>
              <a:rPr lang="hu-HU" sz="1400" dirty="0"/>
              <a:t> MANTIS project</a:t>
            </a:r>
          </a:p>
          <a:p>
            <a:pPr marL="931862" lvl="1" indent="-457200"/>
            <a:r>
              <a:rPr lang="hu-HU" sz="1400" dirty="0" err="1"/>
              <a:t>Processing</a:t>
            </a:r>
            <a:r>
              <a:rPr lang="hu-HU" sz="1400" dirty="0"/>
              <a:t> </a:t>
            </a:r>
            <a:r>
              <a:rPr lang="hu-HU" sz="1400" dirty="0" err="1"/>
              <a:t>entity</a:t>
            </a:r>
            <a:r>
              <a:rPr lang="hu-HU" sz="1400" dirty="0"/>
              <a:t> in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dirty="0" err="1"/>
              <a:t>cloud</a:t>
            </a:r>
            <a:r>
              <a:rPr lang="hu-HU" sz="1400" dirty="0"/>
              <a:t>; </a:t>
            </a:r>
            <a:r>
              <a:rPr lang="hu-HU" sz="1400" dirty="0" err="1"/>
              <a:t>sensing</a:t>
            </a:r>
            <a:r>
              <a:rPr lang="hu-HU" sz="1400" dirty="0"/>
              <a:t>, </a:t>
            </a:r>
            <a:r>
              <a:rPr lang="hu-HU" sz="1400" dirty="0" err="1"/>
              <a:t>actuating</a:t>
            </a:r>
            <a:r>
              <a:rPr lang="hu-HU" sz="1400" dirty="0"/>
              <a:t>, </a:t>
            </a:r>
            <a:r>
              <a:rPr lang="hu-HU" sz="1400" dirty="0" err="1"/>
              <a:t>storing</a:t>
            </a:r>
            <a:r>
              <a:rPr lang="hu-HU" sz="1400" dirty="0"/>
              <a:t> </a:t>
            </a:r>
            <a:r>
              <a:rPr lang="hu-HU" sz="1400" dirty="0" err="1"/>
              <a:t>locally</a:t>
            </a:r>
            <a:endParaRPr lang="hu-HU" sz="1400" dirty="0"/>
          </a:p>
          <a:p>
            <a:pPr marL="931862" lvl="1" indent="-457200"/>
            <a:r>
              <a:rPr lang="hu-HU" sz="1400" dirty="0" err="1"/>
              <a:t>Company</a:t>
            </a:r>
            <a:r>
              <a:rPr lang="hu-HU" sz="1400" dirty="0"/>
              <a:t> </a:t>
            </a:r>
            <a:r>
              <a:rPr lang="hu-HU" sz="1400" dirty="0" err="1"/>
              <a:t>policies</a:t>
            </a:r>
            <a:r>
              <a:rPr lang="hu-HU" sz="1400" dirty="0"/>
              <a:t>, </a:t>
            </a:r>
            <a:r>
              <a:rPr lang="hu-HU" sz="1400" dirty="0" err="1"/>
              <a:t>use</a:t>
            </a:r>
            <a:r>
              <a:rPr lang="hu-HU" sz="1400" dirty="0"/>
              <a:t> </a:t>
            </a:r>
            <a:r>
              <a:rPr lang="hu-HU" sz="1400" dirty="0" err="1"/>
              <a:t>case</a:t>
            </a:r>
            <a:r>
              <a:rPr lang="hu-HU" sz="1400" dirty="0"/>
              <a:t> </a:t>
            </a:r>
            <a:r>
              <a:rPr lang="hu-HU" sz="1400" dirty="0" err="1"/>
              <a:t>dependent</a:t>
            </a:r>
            <a:r>
              <a:rPr lang="hu-HU" sz="1400" dirty="0"/>
              <a:t> </a:t>
            </a:r>
            <a:r>
              <a:rPr lang="hu-HU" sz="1400" dirty="0" err="1"/>
              <a:t>architecture</a:t>
            </a:r>
            <a:r>
              <a:rPr lang="hu-HU" sz="1400" dirty="0"/>
              <a:t>: local and </a:t>
            </a:r>
            <a:r>
              <a:rPr lang="hu-HU" sz="1400" dirty="0" err="1"/>
              <a:t>global</a:t>
            </a:r>
            <a:r>
              <a:rPr lang="hu-HU" sz="1400" dirty="0"/>
              <a:t> </a:t>
            </a:r>
            <a:r>
              <a:rPr lang="hu-HU" sz="1400" dirty="0" err="1"/>
              <a:t>clouds</a:t>
            </a:r>
            <a:r>
              <a:rPr lang="hu-HU" sz="1400" dirty="0"/>
              <a:t> </a:t>
            </a:r>
            <a:r>
              <a:rPr lang="hu-HU" sz="1400" dirty="0" err="1"/>
              <a:t>cooperating</a:t>
            </a:r>
            <a:endParaRPr lang="hu-HU" sz="1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dirty="0"/>
          </a:p>
          <a:p>
            <a:pPr marL="931862" lvl="1" indent="-457200"/>
            <a:endParaRPr lang="hu-HU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46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47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0" y="160234"/>
            <a:ext cx="7444935" cy="520492"/>
          </a:xfrm>
        </p:spPr>
        <p:txBody>
          <a:bodyPr/>
          <a:lstStyle/>
          <a:p>
            <a:r>
              <a:rPr lang="hu-HU" dirty="0" err="1"/>
              <a:t>Clusterization</a:t>
            </a:r>
            <a:r>
              <a:rPr lang="hu-HU" dirty="0"/>
              <a:t> of 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cases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255785" y="762068"/>
            <a:ext cx="9500611" cy="4876732"/>
          </a:xfrm>
        </p:spPr>
        <p:txBody>
          <a:bodyPr/>
          <a:lstStyle/>
          <a:p>
            <a:r>
              <a:rPr lang="hu-HU" dirty="0" err="1"/>
              <a:t>Dimensions</a:t>
            </a:r>
            <a:r>
              <a:rPr lang="hu-HU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Application</a:t>
            </a:r>
            <a:r>
              <a:rPr lang="hu-HU" dirty="0"/>
              <a:t> System </a:t>
            </a:r>
            <a:r>
              <a:rPr lang="hu-HU" dirty="0" err="1"/>
              <a:t>maturity</a:t>
            </a:r>
            <a:r>
              <a:rPr lang="hu-HU" dirty="0"/>
              <a:t>, </a:t>
            </a:r>
            <a:r>
              <a:rPr lang="hu-HU" dirty="0" err="1"/>
              <a:t>autonomy</a:t>
            </a:r>
            <a:r>
              <a:rPr lang="hu-HU" dirty="0"/>
              <a:t> (1-6)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Embedded</a:t>
            </a:r>
            <a:r>
              <a:rPr lang="hu-HU" dirty="0"/>
              <a:t> </a:t>
            </a:r>
            <a:r>
              <a:rPr lang="hu-HU" dirty="0" err="1"/>
              <a:t>systems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 err="1"/>
              <a:t>Fully</a:t>
            </a:r>
            <a:r>
              <a:rPr lang="hu-HU" dirty="0"/>
              <a:t> </a:t>
            </a:r>
            <a:r>
              <a:rPr lang="hu-HU" dirty="0" err="1"/>
              <a:t>fledged</a:t>
            </a:r>
            <a:r>
              <a:rPr lang="hu-HU" dirty="0"/>
              <a:t>, no </a:t>
            </a:r>
            <a:r>
              <a:rPr lang="hu-HU" dirty="0" err="1"/>
              <a:t>constraints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computation</a:t>
            </a:r>
            <a:r>
              <a:rPr lang="hu-HU" dirty="0"/>
              <a:t>, </a:t>
            </a:r>
            <a:r>
              <a:rPr lang="hu-HU" dirty="0" err="1"/>
              <a:t>communication</a:t>
            </a:r>
            <a:r>
              <a:rPr lang="hu-HU" dirty="0"/>
              <a:t>, </a:t>
            </a:r>
            <a:r>
              <a:rPr lang="hu-HU" dirty="0" err="1"/>
              <a:t>energy</a:t>
            </a:r>
            <a:r>
              <a:rPr lang="hu-HU" dirty="0"/>
              <a:t> </a:t>
            </a:r>
            <a:r>
              <a:rPr lang="hu-HU" dirty="0" err="1"/>
              <a:t>constraints</a:t>
            </a:r>
            <a:endParaRPr lang="hu-H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Local </a:t>
            </a:r>
            <a:r>
              <a:rPr lang="hu-HU" dirty="0" err="1"/>
              <a:t>Cloud</a:t>
            </a:r>
            <a:r>
              <a:rPr lang="hu-HU" dirty="0"/>
              <a:t> </a:t>
            </a:r>
            <a:r>
              <a:rPr lang="hu-HU" dirty="0" err="1"/>
              <a:t>security</a:t>
            </a:r>
            <a:r>
              <a:rPr lang="hu-HU" dirty="0"/>
              <a:t> </a:t>
            </a:r>
            <a:r>
              <a:rPr lang="hu-HU" dirty="0" err="1"/>
              <a:t>expectations</a:t>
            </a:r>
            <a:r>
              <a:rPr lang="hu-HU" dirty="0"/>
              <a:t> (1-5)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No </a:t>
            </a:r>
            <a:r>
              <a:rPr lang="hu-HU" dirty="0" err="1"/>
              <a:t>security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</a:t>
            </a:r>
            <a:r>
              <a:rPr lang="hu-HU" dirty="0" err="1"/>
              <a:t>Transactional</a:t>
            </a:r>
            <a:r>
              <a:rPr lang="hu-HU" dirty="0"/>
              <a:t>, per </a:t>
            </a:r>
            <a:r>
              <a:rPr lang="hu-HU" dirty="0" err="1"/>
              <a:t>servicing</a:t>
            </a:r>
            <a:r>
              <a:rPr lang="hu-HU" dirty="0"/>
              <a:t> </a:t>
            </a:r>
            <a:r>
              <a:rPr lang="hu-HU" dirty="0" err="1"/>
              <a:t>level</a:t>
            </a:r>
            <a:r>
              <a:rPr lang="hu-HU" dirty="0"/>
              <a:t> </a:t>
            </a:r>
            <a:r>
              <a:rPr lang="hu-HU" dirty="0" err="1"/>
              <a:t>security</a:t>
            </a:r>
            <a:endParaRPr lang="hu-H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Servicing</a:t>
            </a:r>
            <a:r>
              <a:rPr lang="hu-HU" dirty="0"/>
              <a:t> </a:t>
            </a:r>
            <a:r>
              <a:rPr lang="hu-HU" dirty="0" err="1"/>
              <a:t>QoS</a:t>
            </a:r>
            <a:r>
              <a:rPr lang="hu-HU" dirty="0"/>
              <a:t> and </a:t>
            </a:r>
            <a:r>
              <a:rPr lang="hu-HU" dirty="0" err="1"/>
              <a:t>resource</a:t>
            </a:r>
            <a:r>
              <a:rPr lang="hu-HU" dirty="0"/>
              <a:t> management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there</a:t>
            </a:r>
            <a:r>
              <a:rPr lang="hu-HU" dirty="0"/>
              <a:t> </a:t>
            </a:r>
            <a:r>
              <a:rPr lang="hu-HU" dirty="0" err="1"/>
              <a:t>real</a:t>
            </a:r>
            <a:r>
              <a:rPr lang="hu-HU" dirty="0"/>
              <a:t> </a:t>
            </a:r>
            <a:r>
              <a:rPr lang="hu-HU" dirty="0" err="1"/>
              <a:t>time</a:t>
            </a:r>
            <a:r>
              <a:rPr lang="hu-HU" dirty="0"/>
              <a:t> </a:t>
            </a:r>
            <a:r>
              <a:rPr lang="hu-HU" dirty="0" err="1"/>
              <a:t>requirements</a:t>
            </a:r>
            <a:r>
              <a:rPr lang="hu-HU" dirty="0"/>
              <a:t>?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Is </a:t>
            </a:r>
            <a:r>
              <a:rPr lang="hu-HU" dirty="0" err="1"/>
              <a:t>there</a:t>
            </a:r>
            <a:r>
              <a:rPr lang="hu-HU" dirty="0"/>
              <a:t> </a:t>
            </a:r>
            <a:r>
              <a:rPr lang="hu-HU" dirty="0" err="1"/>
              <a:t>QoS</a:t>
            </a:r>
            <a:r>
              <a:rPr lang="hu-HU" dirty="0"/>
              <a:t> </a:t>
            </a:r>
            <a:r>
              <a:rPr lang="hu-HU" dirty="0" err="1"/>
              <a:t>requirement</a:t>
            </a:r>
            <a:r>
              <a:rPr lang="hu-HU" dirty="0"/>
              <a:t> </a:t>
            </a:r>
            <a:r>
              <a:rPr lang="hu-HU" dirty="0" err="1"/>
              <a:t>towards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framework</a:t>
            </a:r>
            <a:r>
              <a:rPr lang="hu-HU" dirty="0"/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Data and </a:t>
            </a:r>
            <a:r>
              <a:rPr lang="hu-HU" dirty="0" err="1"/>
              <a:t>control</a:t>
            </a:r>
            <a:r>
              <a:rPr lang="hu-HU" dirty="0"/>
              <a:t> </a:t>
            </a:r>
            <a:r>
              <a:rPr lang="hu-HU" dirty="0" err="1"/>
              <a:t>handling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case</a:t>
            </a:r>
            <a:r>
              <a:rPr lang="hu-HU" dirty="0"/>
              <a:t> </a:t>
            </a:r>
            <a:r>
              <a:rPr lang="hu-HU" dirty="0" err="1"/>
              <a:t>specific</a:t>
            </a:r>
            <a:r>
              <a:rPr lang="hu-HU" dirty="0"/>
              <a:t> </a:t>
            </a:r>
            <a:r>
              <a:rPr lang="hu-HU" dirty="0" err="1"/>
              <a:t>requirements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Mostly</a:t>
            </a:r>
            <a:r>
              <a:rPr lang="hu-HU" dirty="0"/>
              <a:t> </a:t>
            </a:r>
            <a:r>
              <a:rPr lang="hu-HU" dirty="0" err="1"/>
              <a:t>desired</a:t>
            </a:r>
            <a:r>
              <a:rPr lang="hu-HU" dirty="0"/>
              <a:t>, </a:t>
            </a:r>
            <a:r>
              <a:rPr lang="hu-HU" dirty="0" err="1"/>
              <a:t>key</a:t>
            </a:r>
            <a:r>
              <a:rPr lang="hu-HU" dirty="0"/>
              <a:t> </a:t>
            </a:r>
            <a:r>
              <a:rPr lang="hu-HU" dirty="0" err="1"/>
              <a:t>features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frameworks</a:t>
            </a:r>
            <a:endParaRPr lang="en-US" dirty="0"/>
          </a:p>
        </p:txBody>
      </p:sp>
      <p:sp>
        <p:nvSpPr>
          <p:cNvPr id="5" name="Szövegdoboz 4"/>
          <p:cNvSpPr txBox="1"/>
          <p:nvPr/>
        </p:nvSpPr>
        <p:spPr>
          <a:xfrm>
            <a:off x="6375400" y="160234"/>
            <a:ext cx="2768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i="1" dirty="0">
                <a:solidFill>
                  <a:srgbClr val="FF0000"/>
                </a:solidFill>
              </a:rPr>
              <a:t>Digital </a:t>
            </a:r>
            <a:r>
              <a:rPr lang="hu-HU" b="1" i="1" dirty="0" err="1">
                <a:solidFill>
                  <a:srgbClr val="FF0000"/>
                </a:solidFill>
              </a:rPr>
              <a:t>production</a:t>
            </a:r>
            <a:endParaRPr lang="hu-HU" b="1" i="1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i="1" dirty="0" err="1">
                <a:solidFill>
                  <a:srgbClr val="FF0000"/>
                </a:solidFill>
              </a:rPr>
              <a:t>Value</a:t>
            </a:r>
            <a:r>
              <a:rPr lang="hu-HU" b="1" i="1" dirty="0">
                <a:solidFill>
                  <a:srgbClr val="FF0000"/>
                </a:solidFill>
              </a:rPr>
              <a:t> </a:t>
            </a:r>
            <a:r>
              <a:rPr lang="hu-HU" b="1" i="1" dirty="0" err="1">
                <a:solidFill>
                  <a:srgbClr val="FF0000"/>
                </a:solidFill>
              </a:rPr>
              <a:t>chain</a:t>
            </a:r>
            <a:r>
              <a:rPr lang="hu-HU" b="1" i="1" dirty="0">
                <a:solidFill>
                  <a:srgbClr val="FF0000"/>
                </a:solidFill>
              </a:rPr>
              <a:t> </a:t>
            </a:r>
            <a:r>
              <a:rPr lang="hu-HU" b="1" i="1" dirty="0" err="1">
                <a:solidFill>
                  <a:srgbClr val="FF0000"/>
                </a:solidFill>
              </a:rPr>
              <a:t>integration</a:t>
            </a:r>
            <a:endParaRPr lang="hu-HU" b="1" i="1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i="1" dirty="0" err="1">
                <a:solidFill>
                  <a:srgbClr val="FF0000"/>
                </a:solidFill>
              </a:rPr>
              <a:t>Logistics</a:t>
            </a:r>
            <a:endParaRPr lang="hu-HU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37533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48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0" y="-15262"/>
            <a:ext cx="7444935" cy="520492"/>
          </a:xfrm>
        </p:spPr>
        <p:txBody>
          <a:bodyPr/>
          <a:lstStyle/>
          <a:p>
            <a:r>
              <a:rPr lang="hu-HU" dirty="0" err="1"/>
              <a:t>Optimizing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various</a:t>
            </a:r>
            <a:r>
              <a:rPr lang="hu-HU" dirty="0"/>
              <a:t> 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cases</a:t>
            </a: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105623" y="782991"/>
            <a:ext cx="6210510" cy="4525609"/>
          </a:xfrm>
        </p:spPr>
        <p:txBody>
          <a:bodyPr/>
          <a:lstStyle/>
          <a:p>
            <a:r>
              <a:rPr lang="hu-HU" dirty="0" err="1"/>
              <a:t>Application</a:t>
            </a:r>
            <a:r>
              <a:rPr lang="hu-HU" dirty="0"/>
              <a:t> System </a:t>
            </a:r>
            <a:r>
              <a:rPr lang="hu-HU" dirty="0" err="1"/>
              <a:t>capability</a:t>
            </a:r>
            <a:endParaRPr lang="hu-HU" dirty="0"/>
          </a:p>
          <a:p>
            <a:endParaRPr lang="hu-HU" dirty="0"/>
          </a:p>
          <a:p>
            <a:endParaRPr lang="hu-HU" dirty="0"/>
          </a:p>
          <a:p>
            <a:r>
              <a:rPr lang="hu-HU" dirty="0" err="1"/>
              <a:t>Security</a:t>
            </a:r>
            <a:r>
              <a:rPr lang="hu-HU" dirty="0"/>
              <a:t>, AAA</a:t>
            </a:r>
          </a:p>
          <a:p>
            <a:endParaRPr lang="hu-HU" dirty="0"/>
          </a:p>
          <a:p>
            <a:endParaRPr lang="hu-HU" dirty="0"/>
          </a:p>
          <a:p>
            <a:r>
              <a:rPr lang="hu-HU" dirty="0" err="1"/>
              <a:t>Resource</a:t>
            </a:r>
            <a:r>
              <a:rPr lang="hu-HU" dirty="0"/>
              <a:t> and </a:t>
            </a:r>
            <a:r>
              <a:rPr lang="hu-HU" dirty="0" err="1"/>
              <a:t>network</a:t>
            </a:r>
            <a:r>
              <a:rPr lang="hu-HU" dirty="0"/>
              <a:t> </a:t>
            </a:r>
            <a:r>
              <a:rPr lang="hu-HU" dirty="0" err="1"/>
              <a:t>QoS</a:t>
            </a:r>
            <a:r>
              <a:rPr lang="hu-HU" dirty="0"/>
              <a:t> management</a:t>
            </a:r>
          </a:p>
          <a:p>
            <a:endParaRPr lang="hu-HU" dirty="0"/>
          </a:p>
          <a:p>
            <a:endParaRPr lang="hu-HU" dirty="0"/>
          </a:p>
          <a:p>
            <a:r>
              <a:rPr lang="hu-HU" dirty="0"/>
              <a:t>Data and </a:t>
            </a:r>
            <a:r>
              <a:rPr lang="hu-HU" dirty="0" err="1"/>
              <a:t>control</a:t>
            </a:r>
            <a:r>
              <a:rPr lang="hu-HU" dirty="0"/>
              <a:t> </a:t>
            </a:r>
            <a:r>
              <a:rPr lang="hu-HU" dirty="0" err="1"/>
              <a:t>handling</a:t>
            </a:r>
            <a:endParaRPr lang="hu-HU" dirty="0"/>
          </a:p>
          <a:p>
            <a:endParaRPr lang="hu-HU" dirty="0"/>
          </a:p>
        </p:txBody>
      </p:sp>
      <p:grpSp>
        <p:nvGrpSpPr>
          <p:cNvPr id="13" name="Csoportba foglalás 12"/>
          <p:cNvGrpSpPr/>
          <p:nvPr/>
        </p:nvGrpSpPr>
        <p:grpSpPr>
          <a:xfrm>
            <a:off x="1517185" y="1336718"/>
            <a:ext cx="4410564" cy="355600"/>
            <a:chOff x="3995606" y="2074334"/>
            <a:chExt cx="2812643" cy="355600"/>
          </a:xfrm>
        </p:grpSpPr>
        <p:sp>
          <p:nvSpPr>
            <p:cNvPr id="5" name="Téglalap 4"/>
            <p:cNvSpPr/>
            <p:nvPr/>
          </p:nvSpPr>
          <p:spPr>
            <a:xfrm>
              <a:off x="4560072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Téglalap 8"/>
            <p:cNvSpPr/>
            <p:nvPr/>
          </p:nvSpPr>
          <p:spPr>
            <a:xfrm>
              <a:off x="5122333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0" name="Téglalap 9"/>
            <p:cNvSpPr/>
            <p:nvPr/>
          </p:nvSpPr>
          <p:spPr>
            <a:xfrm>
              <a:off x="5686799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1" name="Téglalap 10"/>
            <p:cNvSpPr/>
            <p:nvPr/>
          </p:nvSpPr>
          <p:spPr>
            <a:xfrm>
              <a:off x="6245988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2" name="Téglalap 11"/>
            <p:cNvSpPr/>
            <p:nvPr/>
          </p:nvSpPr>
          <p:spPr>
            <a:xfrm>
              <a:off x="3995606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sp>
        <p:nvSpPr>
          <p:cNvPr id="15" name="Téglalap 14"/>
          <p:cNvSpPr/>
          <p:nvPr/>
        </p:nvSpPr>
        <p:spPr>
          <a:xfrm>
            <a:off x="2425698" y="2442406"/>
            <a:ext cx="881693" cy="3556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6" name="Téglalap 15"/>
          <p:cNvSpPr/>
          <p:nvPr/>
        </p:nvSpPr>
        <p:spPr>
          <a:xfrm>
            <a:off x="3307391" y="2442406"/>
            <a:ext cx="881693" cy="3556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7" name="Téglalap 16"/>
          <p:cNvSpPr/>
          <p:nvPr/>
        </p:nvSpPr>
        <p:spPr>
          <a:xfrm>
            <a:off x="4192542" y="2442406"/>
            <a:ext cx="881693" cy="3556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Téglalap 17"/>
          <p:cNvSpPr/>
          <p:nvPr/>
        </p:nvSpPr>
        <p:spPr>
          <a:xfrm>
            <a:off x="5069418" y="2442406"/>
            <a:ext cx="881693" cy="3556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Téglalap 18"/>
          <p:cNvSpPr/>
          <p:nvPr/>
        </p:nvSpPr>
        <p:spPr>
          <a:xfrm>
            <a:off x="1540547" y="2442406"/>
            <a:ext cx="881693" cy="3556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20" name="Csoportba foglalás 19"/>
          <p:cNvGrpSpPr/>
          <p:nvPr/>
        </p:nvGrpSpPr>
        <p:grpSpPr>
          <a:xfrm>
            <a:off x="1517185" y="3494555"/>
            <a:ext cx="3533688" cy="355600"/>
            <a:chOff x="3995606" y="2074334"/>
            <a:chExt cx="2253454" cy="355600"/>
          </a:xfrm>
        </p:grpSpPr>
        <p:sp>
          <p:nvSpPr>
            <p:cNvPr id="21" name="Téglalap 20"/>
            <p:cNvSpPr/>
            <p:nvPr/>
          </p:nvSpPr>
          <p:spPr>
            <a:xfrm>
              <a:off x="4560072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2" name="Téglalap 21"/>
            <p:cNvSpPr/>
            <p:nvPr/>
          </p:nvSpPr>
          <p:spPr>
            <a:xfrm>
              <a:off x="5122333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3" name="Téglalap 22"/>
            <p:cNvSpPr/>
            <p:nvPr/>
          </p:nvSpPr>
          <p:spPr>
            <a:xfrm>
              <a:off x="5686799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25" name="Téglalap 24"/>
            <p:cNvSpPr/>
            <p:nvPr/>
          </p:nvSpPr>
          <p:spPr>
            <a:xfrm>
              <a:off x="3995606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grpSp>
        <p:nvGrpSpPr>
          <p:cNvPr id="26" name="Csoportba foglalás 25"/>
          <p:cNvGrpSpPr/>
          <p:nvPr/>
        </p:nvGrpSpPr>
        <p:grpSpPr>
          <a:xfrm>
            <a:off x="1517184" y="4507441"/>
            <a:ext cx="2648537" cy="355600"/>
            <a:chOff x="3995606" y="2074334"/>
            <a:chExt cx="1688988" cy="355600"/>
          </a:xfrm>
        </p:grpSpPr>
        <p:sp>
          <p:nvSpPr>
            <p:cNvPr id="27" name="Téglalap 26"/>
            <p:cNvSpPr/>
            <p:nvPr/>
          </p:nvSpPr>
          <p:spPr>
            <a:xfrm>
              <a:off x="4560072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8" name="Téglalap 27"/>
            <p:cNvSpPr/>
            <p:nvPr/>
          </p:nvSpPr>
          <p:spPr>
            <a:xfrm>
              <a:off x="5122333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1" name="Téglalap 30"/>
            <p:cNvSpPr/>
            <p:nvPr/>
          </p:nvSpPr>
          <p:spPr>
            <a:xfrm>
              <a:off x="3995606" y="2074334"/>
              <a:ext cx="562261" cy="3556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sp>
        <p:nvSpPr>
          <p:cNvPr id="32" name="Szövegdoboz 31"/>
          <p:cNvSpPr txBox="1"/>
          <p:nvPr/>
        </p:nvSpPr>
        <p:spPr>
          <a:xfrm>
            <a:off x="2661823" y="1252908"/>
            <a:ext cx="35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chemeClr val="accent1"/>
                </a:solidFill>
              </a:rPr>
              <a:t>X</a:t>
            </a:r>
            <a:endParaRPr lang="hu-HU" sz="2800" b="1" kern="1200" dirty="0">
              <a:solidFill>
                <a:schemeClr val="accent1"/>
              </a:solidFill>
            </a:endParaRPr>
          </a:p>
        </p:txBody>
      </p:sp>
      <p:sp>
        <p:nvSpPr>
          <p:cNvPr id="33" name="Szövegdoboz 32"/>
          <p:cNvSpPr txBox="1"/>
          <p:nvPr/>
        </p:nvSpPr>
        <p:spPr>
          <a:xfrm>
            <a:off x="1782538" y="2349604"/>
            <a:ext cx="35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chemeClr val="accent1"/>
                </a:solidFill>
              </a:rPr>
              <a:t>X</a:t>
            </a:r>
            <a:endParaRPr lang="hu-HU" sz="2800" b="1" kern="1200" dirty="0">
              <a:solidFill>
                <a:schemeClr val="accent1"/>
              </a:solidFill>
            </a:endParaRPr>
          </a:p>
        </p:txBody>
      </p:sp>
      <p:sp>
        <p:nvSpPr>
          <p:cNvPr id="34" name="Szövegdoboz 33"/>
          <p:cNvSpPr txBox="1"/>
          <p:nvPr/>
        </p:nvSpPr>
        <p:spPr>
          <a:xfrm>
            <a:off x="4384772" y="3410745"/>
            <a:ext cx="35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chemeClr val="accent1"/>
                </a:solidFill>
              </a:rPr>
              <a:t>X</a:t>
            </a:r>
            <a:endParaRPr lang="hu-HU" sz="2800" b="1" kern="1200" dirty="0">
              <a:solidFill>
                <a:schemeClr val="accent1"/>
              </a:solidFill>
            </a:endParaRPr>
          </a:p>
        </p:txBody>
      </p:sp>
      <p:sp>
        <p:nvSpPr>
          <p:cNvPr id="35" name="Szövegdoboz 34"/>
          <p:cNvSpPr txBox="1"/>
          <p:nvPr/>
        </p:nvSpPr>
        <p:spPr>
          <a:xfrm>
            <a:off x="1805900" y="4413451"/>
            <a:ext cx="35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chemeClr val="accent1"/>
                </a:solidFill>
              </a:rPr>
              <a:t>X</a:t>
            </a:r>
            <a:endParaRPr lang="hu-HU" sz="2800" b="1" kern="1200" dirty="0">
              <a:solidFill>
                <a:schemeClr val="accent1"/>
              </a:solidFill>
            </a:endParaRPr>
          </a:p>
        </p:txBody>
      </p:sp>
      <p:sp>
        <p:nvSpPr>
          <p:cNvPr id="36" name="Szövegdoboz 35"/>
          <p:cNvSpPr txBox="1"/>
          <p:nvPr/>
        </p:nvSpPr>
        <p:spPr>
          <a:xfrm>
            <a:off x="6453114" y="693250"/>
            <a:ext cx="2781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solidFill>
                  <a:schemeClr val="accent1"/>
                </a:solidFill>
              </a:rPr>
              <a:t>X: </a:t>
            </a:r>
            <a:r>
              <a:rPr lang="hu-HU" sz="2000" b="1" dirty="0" err="1">
                <a:solidFill>
                  <a:schemeClr val="accent1"/>
                </a:solidFill>
              </a:rPr>
              <a:t>use</a:t>
            </a:r>
            <a:r>
              <a:rPr lang="hu-HU" sz="2000" b="1" dirty="0">
                <a:solidFill>
                  <a:schemeClr val="accent1"/>
                </a:solidFill>
              </a:rPr>
              <a:t> </a:t>
            </a:r>
            <a:r>
              <a:rPr lang="hu-HU" sz="2000" b="1" dirty="0" err="1">
                <a:solidFill>
                  <a:schemeClr val="accent1"/>
                </a:solidFill>
              </a:rPr>
              <a:t>cases</a:t>
            </a:r>
            <a:r>
              <a:rPr lang="hu-HU" sz="2000" b="1" dirty="0">
                <a:solidFill>
                  <a:schemeClr val="accent1"/>
                </a:solidFill>
              </a:rPr>
              <a:t> </a:t>
            </a:r>
            <a:r>
              <a:rPr lang="hu-HU" sz="2000" b="1" dirty="0" err="1">
                <a:solidFill>
                  <a:schemeClr val="accent1"/>
                </a:solidFill>
              </a:rPr>
              <a:t>cluster</a:t>
            </a:r>
            <a:r>
              <a:rPr lang="hu-HU" sz="2000" b="1" dirty="0">
                <a:solidFill>
                  <a:schemeClr val="accent1"/>
                </a:solidFill>
              </a:rPr>
              <a:t> #1</a:t>
            </a:r>
            <a:endParaRPr lang="hu-HU" sz="2000" b="1" kern="1200" dirty="0">
              <a:solidFill>
                <a:schemeClr val="accent1"/>
              </a:solidFill>
            </a:endParaRPr>
          </a:p>
        </p:txBody>
      </p:sp>
      <p:sp>
        <p:nvSpPr>
          <p:cNvPr id="37" name="Szövegdoboz 36"/>
          <p:cNvSpPr txBox="1"/>
          <p:nvPr/>
        </p:nvSpPr>
        <p:spPr>
          <a:xfrm>
            <a:off x="6453114" y="1142880"/>
            <a:ext cx="2781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solidFill>
                  <a:srgbClr val="FF0000"/>
                </a:solidFill>
              </a:rPr>
              <a:t>X: </a:t>
            </a:r>
            <a:r>
              <a:rPr lang="hu-HU" sz="2000" b="1" dirty="0" err="1">
                <a:solidFill>
                  <a:srgbClr val="FF0000"/>
                </a:solidFill>
              </a:rPr>
              <a:t>use</a:t>
            </a:r>
            <a:r>
              <a:rPr lang="hu-HU" sz="2000" b="1" dirty="0">
                <a:solidFill>
                  <a:srgbClr val="FF0000"/>
                </a:solidFill>
              </a:rPr>
              <a:t> </a:t>
            </a:r>
            <a:r>
              <a:rPr lang="hu-HU" sz="2000" b="1" dirty="0" err="1">
                <a:solidFill>
                  <a:srgbClr val="FF0000"/>
                </a:solidFill>
              </a:rPr>
              <a:t>cases</a:t>
            </a:r>
            <a:r>
              <a:rPr lang="hu-HU" sz="2000" b="1" dirty="0">
                <a:solidFill>
                  <a:srgbClr val="FF0000"/>
                </a:solidFill>
              </a:rPr>
              <a:t> cluster#2</a:t>
            </a:r>
            <a:endParaRPr lang="hu-HU" sz="2000" b="1" kern="1200" dirty="0">
              <a:solidFill>
                <a:srgbClr val="FF0000"/>
              </a:solidFill>
            </a:endParaRPr>
          </a:p>
        </p:txBody>
      </p:sp>
      <p:sp>
        <p:nvSpPr>
          <p:cNvPr id="39" name="Szövegdoboz 38"/>
          <p:cNvSpPr txBox="1"/>
          <p:nvPr/>
        </p:nvSpPr>
        <p:spPr>
          <a:xfrm>
            <a:off x="5299172" y="1260739"/>
            <a:ext cx="35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rgbClr val="FF0000"/>
                </a:solidFill>
              </a:rPr>
              <a:t>X</a:t>
            </a:r>
            <a:endParaRPr lang="hu-HU" sz="2800" b="1" kern="1200" dirty="0">
              <a:solidFill>
                <a:srgbClr val="FF0000"/>
              </a:solidFill>
            </a:endParaRPr>
          </a:p>
        </p:txBody>
      </p:sp>
      <p:sp>
        <p:nvSpPr>
          <p:cNvPr id="40" name="Szövegdoboz 39"/>
          <p:cNvSpPr txBox="1"/>
          <p:nvPr/>
        </p:nvSpPr>
        <p:spPr>
          <a:xfrm>
            <a:off x="6219922" y="2349604"/>
            <a:ext cx="35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rgbClr val="FF0000"/>
                </a:solidFill>
              </a:rPr>
              <a:t>X</a:t>
            </a:r>
            <a:endParaRPr lang="hu-HU" sz="2800" b="1" kern="1200" dirty="0">
              <a:solidFill>
                <a:srgbClr val="FF0000"/>
              </a:solidFill>
            </a:endParaRPr>
          </a:p>
        </p:txBody>
      </p:sp>
      <p:sp>
        <p:nvSpPr>
          <p:cNvPr id="41" name="Szövegdoboz 40"/>
          <p:cNvSpPr txBox="1"/>
          <p:nvPr/>
        </p:nvSpPr>
        <p:spPr>
          <a:xfrm>
            <a:off x="1805900" y="3410745"/>
            <a:ext cx="35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rgbClr val="FF0000"/>
                </a:solidFill>
              </a:rPr>
              <a:t>X</a:t>
            </a:r>
            <a:endParaRPr lang="hu-HU" sz="2800" b="1" kern="1200" dirty="0">
              <a:solidFill>
                <a:srgbClr val="FF0000"/>
              </a:solidFill>
            </a:endParaRPr>
          </a:p>
        </p:txBody>
      </p:sp>
      <p:sp>
        <p:nvSpPr>
          <p:cNvPr id="42" name="Szövegdoboz 41"/>
          <p:cNvSpPr txBox="1"/>
          <p:nvPr/>
        </p:nvSpPr>
        <p:spPr>
          <a:xfrm>
            <a:off x="3507091" y="4423631"/>
            <a:ext cx="35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rgbClr val="FF0000"/>
                </a:solidFill>
              </a:rPr>
              <a:t>X</a:t>
            </a:r>
            <a:endParaRPr lang="hu-HU" sz="2800" b="1" kern="1200" dirty="0">
              <a:solidFill>
                <a:srgbClr val="FF0000"/>
              </a:solidFill>
            </a:endParaRPr>
          </a:p>
        </p:txBody>
      </p:sp>
      <p:sp>
        <p:nvSpPr>
          <p:cNvPr id="43" name="Téglalap 42"/>
          <p:cNvSpPr/>
          <p:nvPr/>
        </p:nvSpPr>
        <p:spPr>
          <a:xfrm>
            <a:off x="5954569" y="2442406"/>
            <a:ext cx="881693" cy="3556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917669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49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0" y="-100012"/>
            <a:ext cx="8607451" cy="520492"/>
          </a:xfrm>
        </p:spPr>
        <p:txBody>
          <a:bodyPr/>
          <a:lstStyle/>
          <a:p>
            <a:r>
              <a:rPr lang="hu-HU" sz="2000" dirty="0" err="1"/>
              <a:t>Optimized</a:t>
            </a:r>
            <a:r>
              <a:rPr lang="hu-HU" sz="2000" dirty="0"/>
              <a:t> </a:t>
            </a:r>
            <a:r>
              <a:rPr lang="hu-HU" sz="2000" dirty="0" err="1"/>
              <a:t>versions</a:t>
            </a:r>
            <a:r>
              <a:rPr lang="hu-HU" sz="2000" dirty="0"/>
              <a:t> </a:t>
            </a:r>
            <a:r>
              <a:rPr lang="hu-HU" sz="2000" dirty="0" err="1"/>
              <a:t>for</a:t>
            </a:r>
            <a:r>
              <a:rPr lang="hu-HU" sz="2000" dirty="0"/>
              <a:t> </a:t>
            </a:r>
            <a:r>
              <a:rPr lang="hu-HU" sz="2000" dirty="0" err="1"/>
              <a:t>various</a:t>
            </a:r>
            <a:r>
              <a:rPr lang="hu-HU" sz="2000" dirty="0"/>
              <a:t> </a:t>
            </a:r>
            <a:r>
              <a:rPr lang="hu-HU" sz="2000" dirty="0" err="1"/>
              <a:t>use</a:t>
            </a:r>
            <a:r>
              <a:rPr lang="hu-HU" sz="2000" dirty="0"/>
              <a:t> </a:t>
            </a:r>
            <a:r>
              <a:rPr lang="hu-HU" sz="2000" dirty="0" err="1"/>
              <a:t>cases</a:t>
            </a:r>
            <a:endParaRPr lang="en-US" sz="2000" dirty="0"/>
          </a:p>
        </p:txBody>
      </p:sp>
      <p:graphicFrame>
        <p:nvGraphicFramePr>
          <p:cNvPr id="5" name="Tábláza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5871484"/>
              </p:ext>
            </p:extLst>
          </p:nvPr>
        </p:nvGraphicFramePr>
        <p:xfrm>
          <a:off x="0" y="246609"/>
          <a:ext cx="9144000" cy="5603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7983">
                  <a:extLst>
                    <a:ext uri="{9D8B030D-6E8A-4147-A177-3AD203B41FA5}">
                      <a16:colId xmlns:a16="http://schemas.microsoft.com/office/drawing/2014/main" val="3026613727"/>
                    </a:ext>
                  </a:extLst>
                </a:gridCol>
                <a:gridCol w="2717063">
                  <a:extLst>
                    <a:ext uri="{9D8B030D-6E8A-4147-A177-3AD203B41FA5}">
                      <a16:colId xmlns:a16="http://schemas.microsoft.com/office/drawing/2014/main" val="1078621462"/>
                    </a:ext>
                  </a:extLst>
                </a:gridCol>
                <a:gridCol w="3179427">
                  <a:extLst>
                    <a:ext uri="{9D8B030D-6E8A-4147-A177-3AD203B41FA5}">
                      <a16:colId xmlns:a16="http://schemas.microsoft.com/office/drawing/2014/main" val="792557370"/>
                    </a:ext>
                  </a:extLst>
                </a:gridCol>
                <a:gridCol w="2189527">
                  <a:extLst>
                    <a:ext uri="{9D8B030D-6E8A-4147-A177-3AD203B41FA5}">
                      <a16:colId xmlns:a16="http://schemas.microsoft.com/office/drawing/2014/main" val="2373527809"/>
                    </a:ext>
                  </a:extLst>
                </a:gridCol>
              </a:tblGrid>
              <a:tr h="244522"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 err="1"/>
                        <a:t>Embedded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streamlined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automation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 err="1"/>
                        <a:t>Fully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fledged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value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chain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integration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 err="1"/>
                        <a:t>Publish-Subscribe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big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data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2358312"/>
                  </a:ext>
                </a:extLst>
              </a:tr>
              <a:tr h="555731">
                <a:tc>
                  <a:txBody>
                    <a:bodyPr/>
                    <a:lstStyle/>
                    <a:p>
                      <a:r>
                        <a:rPr lang="hu-HU" sz="1050" b="1" dirty="0"/>
                        <a:t>Major</a:t>
                      </a:r>
                      <a:r>
                        <a:rPr lang="hu-HU" sz="1050" b="1" baseline="0" dirty="0"/>
                        <a:t> </a:t>
                      </a:r>
                      <a:r>
                        <a:rPr lang="hu-HU" sz="1050" b="1" baseline="0" dirty="0" err="1"/>
                        <a:t>t</a:t>
                      </a:r>
                      <a:r>
                        <a:rPr lang="hu-HU" sz="1050" b="1" dirty="0" err="1"/>
                        <a:t>arget</a:t>
                      </a:r>
                      <a:r>
                        <a:rPr lang="hu-HU" sz="1050" b="1" dirty="0"/>
                        <a:t> </a:t>
                      </a:r>
                      <a:r>
                        <a:rPr lang="hu-HU" sz="1050" b="1" dirty="0" err="1"/>
                        <a:t>domains</a:t>
                      </a:r>
                      <a:endParaRPr lang="en-US" sz="105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 err="1"/>
                        <a:t>Industrial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automation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IIoT</a:t>
                      </a:r>
                      <a:r>
                        <a:rPr lang="hu-HU" sz="1050" dirty="0"/>
                        <a:t>,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edge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processing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 err="1"/>
                        <a:t>Product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lifecycle</a:t>
                      </a:r>
                      <a:r>
                        <a:rPr lang="hu-HU" sz="1050" dirty="0"/>
                        <a:t> management, </a:t>
                      </a:r>
                      <a:r>
                        <a:rPr lang="hu-HU" sz="1050" dirty="0" err="1"/>
                        <a:t>supply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chain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integration</a:t>
                      </a:r>
                      <a:r>
                        <a:rPr lang="hu-HU" sz="1050" dirty="0"/>
                        <a:t>,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/>
                        <a:t>Big Data </a:t>
                      </a:r>
                      <a:r>
                        <a:rPr lang="hu-HU" sz="1050" dirty="0" err="1"/>
                        <a:t>collection</a:t>
                      </a:r>
                      <a:r>
                        <a:rPr lang="hu-HU" sz="1050" baseline="0" dirty="0"/>
                        <a:t> and </a:t>
                      </a:r>
                      <a:r>
                        <a:rPr lang="hu-HU" sz="1050" baseline="0" dirty="0" err="1"/>
                        <a:t>processing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frameworks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IoT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edge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to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cloud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interfaces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9195403"/>
                  </a:ext>
                </a:extLst>
              </a:tr>
              <a:tr h="711335">
                <a:tc>
                  <a:txBody>
                    <a:bodyPr/>
                    <a:lstStyle/>
                    <a:p>
                      <a:r>
                        <a:rPr lang="hu-HU" sz="1050" b="1" dirty="0"/>
                        <a:t>Key </a:t>
                      </a:r>
                      <a:r>
                        <a:rPr lang="hu-HU" sz="1050" b="1" dirty="0" err="1"/>
                        <a:t>features</a:t>
                      </a:r>
                      <a:endParaRPr lang="en-US" sz="105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 err="1"/>
                        <a:t>Streamlined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Store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orchestration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event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handling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fallback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to</a:t>
                      </a:r>
                      <a:r>
                        <a:rPr lang="hu-HU" sz="1050" baseline="0" dirty="0"/>
                        <a:t> backup Service </a:t>
                      </a:r>
                      <a:r>
                        <a:rPr lang="hu-HU" sz="1050" baseline="0" dirty="0" err="1"/>
                        <a:t>Providers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push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orchestration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engineering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tools</a:t>
                      </a:r>
                      <a:r>
                        <a:rPr lang="hu-HU" sz="1050" baseline="0" dirty="0"/>
                        <a:t>, 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 err="1"/>
                        <a:t>Scalability</a:t>
                      </a:r>
                      <a:r>
                        <a:rPr lang="hu-HU" sz="1050" dirty="0"/>
                        <a:t> of </a:t>
                      </a:r>
                      <a:r>
                        <a:rPr lang="hu-HU" sz="1050" dirty="0" err="1"/>
                        <a:t>the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Core</a:t>
                      </a:r>
                      <a:r>
                        <a:rPr lang="hu-HU" sz="1050" dirty="0"/>
                        <a:t> Systems, </a:t>
                      </a:r>
                      <a:r>
                        <a:rPr lang="hu-HU" sz="1050" dirty="0" err="1"/>
                        <a:t>dynamical</a:t>
                      </a:r>
                      <a:r>
                        <a:rPr lang="hu-HU" sz="1050" dirty="0"/>
                        <a:t> and </a:t>
                      </a:r>
                      <a:r>
                        <a:rPr lang="hu-HU" sz="1050" dirty="0" err="1"/>
                        <a:t>inter-Cloud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orchestration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App</a:t>
                      </a:r>
                      <a:r>
                        <a:rPr lang="hu-HU" sz="1050" baseline="0" dirty="0"/>
                        <a:t>. System </a:t>
                      </a:r>
                      <a:r>
                        <a:rPr lang="hu-HU" sz="1050" baseline="0" dirty="0" err="1"/>
                        <a:t>preferences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dirty="0"/>
                        <a:t> AAA, </a:t>
                      </a:r>
                      <a:r>
                        <a:rPr lang="hu-HU" sz="1050" dirty="0" err="1"/>
                        <a:t>logging</a:t>
                      </a:r>
                      <a:r>
                        <a:rPr lang="hu-HU" sz="1050" dirty="0"/>
                        <a:t>, web of </a:t>
                      </a:r>
                      <a:r>
                        <a:rPr lang="hu-HU" sz="1050" dirty="0" err="1"/>
                        <a:t>trust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smart</a:t>
                      </a:r>
                      <a:r>
                        <a:rPr lang="hu-HU" sz="1050" baseline="0" dirty="0"/>
                        <a:t> service </a:t>
                      </a:r>
                      <a:r>
                        <a:rPr lang="hu-HU" sz="1050" baseline="0" dirty="0" err="1"/>
                        <a:t>contracts</a:t>
                      </a:r>
                      <a:r>
                        <a:rPr lang="hu-HU" sz="1050" baseline="0" dirty="0"/>
                        <a:t>/ service </a:t>
                      </a:r>
                      <a:r>
                        <a:rPr lang="hu-HU" sz="1050" baseline="0" dirty="0" err="1"/>
                        <a:t>metadata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protocoltranslation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 err="1"/>
                        <a:t>Lookup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bootstrap</a:t>
                      </a:r>
                      <a:r>
                        <a:rPr lang="hu-HU" sz="1050" dirty="0"/>
                        <a:t>, Service </a:t>
                      </a:r>
                      <a:r>
                        <a:rPr lang="hu-HU" sz="1050" dirty="0" err="1"/>
                        <a:t>Provider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metadata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scalability</a:t>
                      </a:r>
                      <a:r>
                        <a:rPr lang="hu-HU" sz="1050" dirty="0"/>
                        <a:t>,   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3504888"/>
                  </a:ext>
                </a:extLst>
              </a:tr>
              <a:tr h="400126">
                <a:tc>
                  <a:txBody>
                    <a:bodyPr/>
                    <a:lstStyle/>
                    <a:p>
                      <a:r>
                        <a:rPr lang="hu-HU" sz="1050" b="1" dirty="0" err="1"/>
                        <a:t>Protocols</a:t>
                      </a:r>
                      <a:endParaRPr lang="en-US" sz="105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/>
                        <a:t>- </a:t>
                      </a:r>
                      <a:r>
                        <a:rPr lang="hu-HU" sz="1050" dirty="0" err="1"/>
                        <a:t>CoAP</a:t>
                      </a:r>
                      <a:r>
                        <a:rPr lang="hu-HU" sz="1050" dirty="0"/>
                        <a:t>,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minimalistic</a:t>
                      </a:r>
                      <a:r>
                        <a:rPr lang="hu-HU" sz="1050" baseline="0" dirty="0"/>
                        <a:t> REST, </a:t>
                      </a:r>
                      <a:r>
                        <a:rPr lang="hu-HU" sz="1050" baseline="0" dirty="0" err="1"/>
                        <a:t>binary</a:t>
                      </a:r>
                      <a:r>
                        <a:rPr lang="hu-HU" sz="1050" baseline="0" dirty="0"/>
                        <a:t> UDP, …</a:t>
                      </a:r>
                      <a:br>
                        <a:rPr lang="hu-HU" sz="1050" baseline="0" dirty="0"/>
                      </a:br>
                      <a:r>
                        <a:rPr lang="hu-HU" sz="1050" dirty="0"/>
                        <a:t>(SOA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request-response</a:t>
                      </a:r>
                      <a:r>
                        <a:rPr lang="hu-HU" sz="1050" baseline="0" dirty="0"/>
                        <a:t>)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/>
                        <a:t>REST,</a:t>
                      </a:r>
                      <a:r>
                        <a:rPr lang="hu-HU" sz="1050" baseline="0" dirty="0"/>
                        <a:t> WS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/>
                        <a:t>OPC-UA, MQTT</a:t>
                      </a:r>
                      <a:r>
                        <a:rPr lang="hu-HU" sz="1050"/>
                        <a:t>, AMQP, XMPP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279344"/>
                  </a:ext>
                </a:extLst>
              </a:tr>
              <a:tr h="555731">
                <a:tc>
                  <a:txBody>
                    <a:bodyPr/>
                    <a:lstStyle/>
                    <a:p>
                      <a:r>
                        <a:rPr lang="hu-HU" sz="1050" b="1" dirty="0" err="1"/>
                        <a:t>To</a:t>
                      </a:r>
                      <a:r>
                        <a:rPr lang="hu-HU" sz="1050" b="1" baseline="0" dirty="0"/>
                        <a:t> be </a:t>
                      </a:r>
                      <a:r>
                        <a:rPr lang="hu-HU" sz="1050" b="1" baseline="0" dirty="0" err="1"/>
                        <a:t>deployed</a:t>
                      </a:r>
                      <a:r>
                        <a:rPr lang="hu-HU" sz="1050" b="1" baseline="0" dirty="0"/>
                        <a:t> </a:t>
                      </a:r>
                      <a:r>
                        <a:rPr lang="hu-HU" sz="1050" b="1" baseline="0" dirty="0" err="1"/>
                        <a:t>on</a:t>
                      </a:r>
                      <a:endParaRPr lang="en-US" sz="105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/>
                        <a:t>- </a:t>
                      </a:r>
                      <a:r>
                        <a:rPr lang="hu-HU" sz="1050" dirty="0" err="1"/>
                        <a:t>Edge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gateways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smart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routers</a:t>
                      </a:r>
                      <a:r>
                        <a:rPr lang="hu-HU" sz="1050" dirty="0"/>
                        <a:t>,</a:t>
                      </a:r>
                      <a:r>
                        <a:rPr lang="hu-HU" sz="1050" baseline="0" dirty="0"/>
                        <a:t> …</a:t>
                      </a:r>
                      <a:br>
                        <a:rPr lang="hu-HU" sz="1050" baseline="0" dirty="0"/>
                      </a:br>
                      <a:r>
                        <a:rPr lang="hu-HU" sz="1050" baseline="0" dirty="0"/>
                        <a:t>- ARM </a:t>
                      </a:r>
                      <a:r>
                        <a:rPr lang="hu-HU" sz="1050" baseline="0" dirty="0" err="1"/>
                        <a:t>cores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with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lightweight</a:t>
                      </a:r>
                      <a:r>
                        <a:rPr lang="hu-HU" sz="1050" baseline="0" dirty="0"/>
                        <a:t> Linux </a:t>
                      </a:r>
                      <a:r>
                        <a:rPr lang="hu-HU" sz="1050" baseline="0" dirty="0" err="1"/>
                        <a:t>kernels</a:t>
                      </a:r>
                      <a:r>
                        <a:rPr lang="hu-HU" sz="1050" baseline="0" dirty="0"/>
                        <a:t> (</a:t>
                      </a:r>
                      <a:r>
                        <a:rPr lang="hu-HU" sz="1050" baseline="0" dirty="0" err="1"/>
                        <a:t>Raspberry</a:t>
                      </a:r>
                      <a:r>
                        <a:rPr lang="hu-HU" sz="1050" baseline="0" dirty="0"/>
                        <a:t> Pi, </a:t>
                      </a:r>
                      <a:r>
                        <a:rPr lang="hu-HU" sz="1050" baseline="0" dirty="0" err="1"/>
                        <a:t>OpenWrt</a:t>
                      </a:r>
                      <a:r>
                        <a:rPr lang="hu-HU" sz="1050" baseline="0" dirty="0"/>
                        <a:t>)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 err="1"/>
                        <a:t>Cloud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infrastructure</a:t>
                      </a:r>
                      <a:r>
                        <a:rPr lang="hu-HU" sz="1050" dirty="0"/>
                        <a:t> (</a:t>
                      </a:r>
                      <a:r>
                        <a:rPr lang="hu-HU" sz="1050" dirty="0" err="1"/>
                        <a:t>private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or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public</a:t>
                      </a:r>
                      <a:r>
                        <a:rPr lang="hu-HU" sz="1050" dirty="0"/>
                        <a:t>)</a:t>
                      </a:r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/>
                        <a:t>VM</a:t>
                      </a:r>
                      <a:r>
                        <a:rPr lang="hu-HU" sz="1050" baseline="0" dirty="0"/>
                        <a:t> servers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 err="1"/>
                        <a:t>On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the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broker</a:t>
                      </a:r>
                      <a:r>
                        <a:rPr lang="hu-HU" sz="1050" baseline="0" dirty="0"/>
                        <a:t> PC</a:t>
                      </a:r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 err="1"/>
                        <a:t>Edge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gateways</a:t>
                      </a:r>
                      <a:r>
                        <a:rPr lang="hu-HU" sz="1050" baseline="0" dirty="0"/>
                        <a:t>, local </a:t>
                      </a:r>
                      <a:r>
                        <a:rPr lang="hu-HU" sz="1050" baseline="0" dirty="0" err="1"/>
                        <a:t>deployments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48956"/>
                  </a:ext>
                </a:extLst>
              </a:tr>
              <a:tr h="866940">
                <a:tc>
                  <a:txBody>
                    <a:bodyPr/>
                    <a:lstStyle/>
                    <a:p>
                      <a:r>
                        <a:rPr lang="hu-HU" sz="1050" b="1" dirty="0" err="1"/>
                        <a:t>Development</a:t>
                      </a:r>
                      <a:endParaRPr lang="en-US" sz="105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 err="1"/>
                        <a:t>One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lightweight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executable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with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all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mandatory</a:t>
                      </a:r>
                      <a:r>
                        <a:rPr lang="hu-HU" sz="1050" baseline="0" dirty="0"/>
                        <a:t> (&amp;</a:t>
                      </a:r>
                      <a:r>
                        <a:rPr lang="hu-HU" sz="1050" baseline="0" dirty="0" err="1"/>
                        <a:t>support</a:t>
                      </a:r>
                      <a:r>
                        <a:rPr lang="hu-HU" sz="1050" baseline="0" dirty="0"/>
                        <a:t>) </a:t>
                      </a:r>
                      <a:r>
                        <a:rPr lang="hu-HU" sz="1050" baseline="0" dirty="0" err="1"/>
                        <a:t>Core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interfaces</a:t>
                      </a:r>
                      <a:endParaRPr lang="hu-HU" sz="1050" baseline="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 err="1"/>
                        <a:t>Modularly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compilable</a:t>
                      </a:r>
                      <a:r>
                        <a:rPr lang="hu-HU" sz="1050" baseline="0" dirty="0"/>
                        <a:t> („</a:t>
                      </a:r>
                      <a:r>
                        <a:rPr lang="hu-HU" sz="1050" baseline="0" dirty="0" err="1"/>
                        <a:t>configurable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make</a:t>
                      </a:r>
                      <a:r>
                        <a:rPr lang="hu-HU" sz="1050" baseline="0" dirty="0"/>
                        <a:t>”, </a:t>
                      </a:r>
                      <a:r>
                        <a:rPr lang="hu-HU" sz="1050" baseline="0" dirty="0" err="1"/>
                        <a:t>plugins</a:t>
                      </a:r>
                      <a:r>
                        <a:rPr lang="hu-HU" sz="1050" baseline="0" dirty="0"/>
                        <a:t>)</a:t>
                      </a:r>
                    </a:p>
                    <a:p>
                      <a:r>
                        <a:rPr lang="hu-HU" sz="1050" baseline="0" dirty="0"/>
                        <a:t>- C, C++ (</a:t>
                      </a:r>
                      <a:r>
                        <a:rPr lang="hu-HU" sz="1050" baseline="0" dirty="0" err="1"/>
                        <a:t>Qt</a:t>
                      </a:r>
                      <a:r>
                        <a:rPr lang="hu-HU" sz="1050" baseline="0" dirty="0"/>
                        <a:t>) 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/>
                        <a:t>Java EE, </a:t>
                      </a:r>
                      <a:r>
                        <a:rPr lang="hu-HU" sz="1050" dirty="0" err="1"/>
                        <a:t>servlet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containers</a:t>
                      </a:r>
                      <a:endParaRPr lang="hu-HU" sz="105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/>
                        <a:t>System</a:t>
                      </a:r>
                      <a:r>
                        <a:rPr lang="hu-HU" sz="1050" baseline="0" dirty="0"/>
                        <a:t> image is </a:t>
                      </a:r>
                      <a:r>
                        <a:rPr lang="hu-HU" sz="1050" baseline="0" dirty="0" err="1"/>
                        <a:t>needed</a:t>
                      </a:r>
                      <a:r>
                        <a:rPr lang="hu-HU" sz="1050" baseline="0" dirty="0"/>
                        <a:t> (</a:t>
                      </a:r>
                      <a:r>
                        <a:rPr lang="hu-HU" sz="1050" baseline="0" dirty="0" err="1"/>
                        <a:t>iso</a:t>
                      </a:r>
                      <a:r>
                        <a:rPr lang="hu-HU" sz="1050" baseline="0" dirty="0"/>
                        <a:t>)</a:t>
                      </a:r>
                      <a:endParaRPr lang="hu-HU" sz="1050" dirty="0"/>
                    </a:p>
                    <a:p>
                      <a:pPr marL="171450" indent="-171450">
                        <a:buFontTx/>
                        <a:buChar char="-"/>
                      </a:pP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/>
                        <a:t>- 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135525"/>
                  </a:ext>
                </a:extLst>
              </a:tr>
              <a:tr h="711335">
                <a:tc>
                  <a:txBody>
                    <a:bodyPr/>
                    <a:lstStyle/>
                    <a:p>
                      <a:r>
                        <a:rPr lang="hu-HU" sz="1050" b="1" dirty="0" err="1"/>
                        <a:t>Clients</a:t>
                      </a:r>
                      <a:endParaRPr lang="en-US" sz="105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 err="1"/>
                        <a:t>Microcontrollers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sensor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motes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actuators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legacy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devices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with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adapters</a:t>
                      </a:r>
                      <a:endParaRPr lang="hu-HU" sz="1050" baseline="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 err="1"/>
                        <a:t>Autonomy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level</a:t>
                      </a:r>
                      <a:r>
                        <a:rPr lang="hu-HU" sz="1050" baseline="0" dirty="0"/>
                        <a:t> &lt;=3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 err="1"/>
                        <a:t>Autonomous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Application</a:t>
                      </a:r>
                      <a:r>
                        <a:rPr lang="hu-HU" sz="1050" dirty="0"/>
                        <a:t> Systems</a:t>
                      </a:r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/>
                        <a:t>ERP,</a:t>
                      </a:r>
                      <a:r>
                        <a:rPr lang="hu-HU" sz="1050" baseline="0" dirty="0"/>
                        <a:t> …</a:t>
                      </a:r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 err="1"/>
                        <a:t>Autonomy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level</a:t>
                      </a:r>
                      <a:r>
                        <a:rPr lang="hu-HU" sz="1050" baseline="0" dirty="0"/>
                        <a:t> &gt; = 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/>
                        <a:t>Batch</a:t>
                      </a:r>
                      <a:r>
                        <a:rPr lang="hu-HU" sz="1050" baseline="0" dirty="0"/>
                        <a:t> and </a:t>
                      </a:r>
                      <a:r>
                        <a:rPr lang="hu-HU" sz="1050" baseline="0" dirty="0" err="1"/>
                        <a:t>stream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processors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distributed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databses</a:t>
                      </a:r>
                      <a:r>
                        <a:rPr lang="hu-HU" sz="1050" baseline="0" dirty="0"/>
                        <a:t> in </a:t>
                      </a:r>
                      <a:r>
                        <a:rPr lang="hu-HU" sz="1050" baseline="0" dirty="0" err="1"/>
                        <a:t>the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cloud</a:t>
                      </a:r>
                      <a:endParaRPr lang="hu-HU" sz="1050" baseline="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sensor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motes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edge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gateways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903128"/>
                  </a:ext>
                </a:extLst>
              </a:tr>
              <a:tr h="866940">
                <a:tc>
                  <a:txBody>
                    <a:bodyPr/>
                    <a:lstStyle/>
                    <a:p>
                      <a:r>
                        <a:rPr lang="hu-HU" sz="1050" b="1" dirty="0" err="1"/>
                        <a:t>Security</a:t>
                      </a:r>
                      <a:r>
                        <a:rPr lang="hu-HU" sz="1050" b="1" dirty="0"/>
                        <a:t> </a:t>
                      </a:r>
                      <a:r>
                        <a:rPr lang="hu-HU" sz="1050" b="1" dirty="0" err="1"/>
                        <a:t>levels</a:t>
                      </a:r>
                      <a:endParaRPr lang="en-US" sz="105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 err="1"/>
                        <a:t>intra-Cloud</a:t>
                      </a:r>
                      <a:r>
                        <a:rPr lang="hu-HU" sz="1050" dirty="0"/>
                        <a:t>: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rarely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primarily</a:t>
                      </a:r>
                      <a:r>
                        <a:rPr lang="hu-HU" sz="1050" baseline="0" dirty="0"/>
                        <a:t> a </a:t>
                      </a:r>
                      <a:r>
                        <a:rPr lang="hu-HU" sz="1050" baseline="0" dirty="0" err="1"/>
                        <a:t>closed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network</a:t>
                      </a:r>
                      <a:endParaRPr lang="hu-HU" sz="1050" baseline="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 err="1"/>
                        <a:t>With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secure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controlled</a:t>
                      </a:r>
                      <a:r>
                        <a:rPr lang="hu-HU" sz="1050" baseline="0" dirty="0"/>
                        <a:t> outgoing link (</a:t>
                      </a:r>
                      <a:r>
                        <a:rPr lang="hu-HU" sz="1050" baseline="0" dirty="0" err="1"/>
                        <a:t>inter-Cloud</a:t>
                      </a:r>
                      <a:r>
                        <a:rPr lang="hu-HU" sz="1050" baseline="0" dirty="0"/>
                        <a:t>)</a:t>
                      </a:r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 err="1"/>
                        <a:t>Security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level</a:t>
                      </a:r>
                      <a:r>
                        <a:rPr lang="hu-HU" sz="1050" baseline="0" dirty="0"/>
                        <a:t> &lt;=3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 err="1"/>
                        <a:t>Very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high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expected</a:t>
                      </a:r>
                      <a:endParaRPr lang="hu-HU" sz="1050" baseline="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 err="1"/>
                        <a:t>Blockchains</a:t>
                      </a:r>
                      <a:r>
                        <a:rPr lang="hu-HU" sz="1050" baseline="0" dirty="0"/>
                        <a:t>, web of </a:t>
                      </a:r>
                      <a:r>
                        <a:rPr lang="hu-HU" sz="1050" baseline="0" dirty="0" err="1"/>
                        <a:t>trust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solutions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should</a:t>
                      </a:r>
                      <a:r>
                        <a:rPr lang="hu-HU" sz="1050" baseline="0" dirty="0"/>
                        <a:t> be </a:t>
                      </a:r>
                      <a:r>
                        <a:rPr lang="hu-HU" sz="1050" baseline="0" dirty="0" err="1"/>
                        <a:t>researched</a:t>
                      </a:r>
                      <a:endParaRPr lang="hu-HU" sz="1050" baseline="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 err="1"/>
                        <a:t>Authorization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Store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rules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should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come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from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contracts</a:t>
                      </a:r>
                      <a:r>
                        <a:rPr lang="hu-HU" sz="1050" baseline="0" dirty="0"/>
                        <a:t>, </a:t>
                      </a:r>
                      <a:r>
                        <a:rPr lang="hu-HU" sz="1050" baseline="0" dirty="0" err="1"/>
                        <a:t>injection</a:t>
                      </a:r>
                      <a:r>
                        <a:rPr lang="hu-HU" sz="1050" baseline="0" dirty="0"/>
                        <a:t> of </a:t>
                      </a:r>
                      <a:r>
                        <a:rPr lang="hu-HU" sz="1050" baseline="0" dirty="0" err="1"/>
                        <a:t>rules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with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tools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050" dirty="0"/>
                        <a:t>- AAA</a:t>
                      </a:r>
                      <a:r>
                        <a:rPr lang="hu-HU" sz="1050" baseline="0" dirty="0"/>
                        <a:t> of </a:t>
                      </a:r>
                      <a:r>
                        <a:rPr lang="hu-HU" sz="1050" baseline="0" dirty="0" err="1"/>
                        <a:t>the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MoM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should</a:t>
                      </a:r>
                      <a:r>
                        <a:rPr lang="hu-HU" sz="1050" baseline="0" dirty="0"/>
                        <a:t> be </a:t>
                      </a:r>
                      <a:r>
                        <a:rPr lang="hu-HU" sz="1050" baseline="0" dirty="0" err="1"/>
                        <a:t>extended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8831115"/>
                  </a:ext>
                </a:extLst>
              </a:tr>
              <a:tr h="555731">
                <a:tc>
                  <a:txBody>
                    <a:bodyPr/>
                    <a:lstStyle/>
                    <a:p>
                      <a:r>
                        <a:rPr lang="hu-HU" sz="1050" b="1" dirty="0" err="1"/>
                        <a:t>Core</a:t>
                      </a:r>
                      <a:r>
                        <a:rPr lang="hu-HU" sz="1050" b="1" dirty="0"/>
                        <a:t> </a:t>
                      </a:r>
                      <a:r>
                        <a:rPr lang="hu-HU" sz="1050" b="1" dirty="0" err="1"/>
                        <a:t>interfaces</a:t>
                      </a:r>
                      <a:endParaRPr lang="en-US" sz="105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 err="1"/>
                        <a:t>minimalistic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lightweight</a:t>
                      </a:r>
                      <a:r>
                        <a:rPr lang="hu-HU" sz="1050" dirty="0"/>
                        <a:t>,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maybe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binary</a:t>
                      </a:r>
                      <a:endParaRPr lang="hu-HU" sz="105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 err="1"/>
                        <a:t>Should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utilize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the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same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protocol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as</a:t>
                      </a:r>
                      <a:r>
                        <a:rPr lang="hu-HU" sz="1050" baseline="0" dirty="0"/>
                        <a:t> </a:t>
                      </a:r>
                      <a:r>
                        <a:rPr lang="hu-HU" sz="1050" baseline="0" dirty="0" err="1"/>
                        <a:t>app</a:t>
                      </a:r>
                      <a:r>
                        <a:rPr lang="hu-HU" sz="1050" baseline="0" dirty="0"/>
                        <a:t>. </a:t>
                      </a:r>
                      <a:r>
                        <a:rPr lang="hu-HU" sz="1050" baseline="0" dirty="0" err="1"/>
                        <a:t>services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/>
                        <a:t>More </a:t>
                      </a:r>
                      <a:r>
                        <a:rPr lang="hu-HU" sz="1050" dirty="0" err="1"/>
                        <a:t>complex</a:t>
                      </a:r>
                      <a:r>
                        <a:rPr lang="hu-HU" sz="1050" dirty="0"/>
                        <a:t>, </a:t>
                      </a:r>
                      <a:r>
                        <a:rPr lang="hu-HU" sz="1050" dirty="0" err="1"/>
                        <a:t>flexible</a:t>
                      </a:r>
                      <a:r>
                        <a:rPr lang="hu-HU" sz="1050" dirty="0"/>
                        <a:t>,</a:t>
                      </a:r>
                      <a:r>
                        <a:rPr lang="hu-HU" sz="1050" baseline="0" dirty="0"/>
                        <a:t> </a:t>
                      </a:r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baseline="0" dirty="0"/>
                        <a:t>Human </a:t>
                      </a:r>
                      <a:r>
                        <a:rPr lang="hu-HU" sz="1050" baseline="0" dirty="0" err="1"/>
                        <a:t>readable</a:t>
                      </a:r>
                      <a:r>
                        <a:rPr lang="hu-HU" sz="1050" baseline="0" dirty="0"/>
                        <a:t> and </a:t>
                      </a:r>
                      <a:r>
                        <a:rPr lang="hu-HU" sz="1050" baseline="0" dirty="0" err="1"/>
                        <a:t>debuggable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 err="1"/>
                        <a:t>Depending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on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target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use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case</a:t>
                      </a:r>
                      <a:endParaRPr lang="hu-HU" sz="105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hu-HU" sz="1050" dirty="0" err="1"/>
                        <a:t>Should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augment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MoM</a:t>
                      </a:r>
                      <a:r>
                        <a:rPr lang="hu-HU" sz="1050" dirty="0"/>
                        <a:t> </a:t>
                      </a:r>
                      <a:r>
                        <a:rPr lang="hu-HU" sz="1050" dirty="0" err="1"/>
                        <a:t>capabilities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8101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0653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5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270898" y="173756"/>
            <a:ext cx="7444935" cy="520492"/>
          </a:xfrm>
        </p:spPr>
        <p:txBody>
          <a:bodyPr/>
          <a:lstStyle/>
          <a:p>
            <a:r>
              <a:rPr lang="hu-HU" dirty="0" err="1"/>
              <a:t>Our</a:t>
            </a:r>
            <a:r>
              <a:rPr lang="hu-HU" dirty="0"/>
              <a:t> </a:t>
            </a:r>
            <a:r>
              <a:rPr lang="hu-HU" dirty="0" err="1"/>
              <a:t>definition</a:t>
            </a:r>
            <a:r>
              <a:rPr lang="hu-HU" dirty="0"/>
              <a:t> of </a:t>
            </a:r>
            <a:r>
              <a:rPr lang="hu-HU" dirty="0" err="1"/>
              <a:t>Orchestration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270898" y="882981"/>
            <a:ext cx="7444935" cy="45505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Primary</a:t>
            </a:r>
            <a:r>
              <a:rPr lang="hu-HU" dirty="0"/>
              <a:t> </a:t>
            </a:r>
            <a:r>
              <a:rPr lang="hu-HU" dirty="0" err="1"/>
              <a:t>high</a:t>
            </a:r>
            <a:r>
              <a:rPr lang="hu-HU" dirty="0"/>
              <a:t> </a:t>
            </a:r>
            <a:r>
              <a:rPr lang="hu-HU" dirty="0" err="1"/>
              <a:t>level</a:t>
            </a:r>
            <a:r>
              <a:rPr lang="hu-HU" dirty="0"/>
              <a:t> </a:t>
            </a:r>
            <a:r>
              <a:rPr lang="hu-HU" dirty="0" err="1"/>
              <a:t>target</a:t>
            </a:r>
            <a:r>
              <a:rPr lang="hu-HU" dirty="0"/>
              <a:t>: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Tell </a:t>
            </a:r>
            <a:r>
              <a:rPr lang="hu-HU" dirty="0" err="1"/>
              <a:t>App</a:t>
            </a:r>
            <a:r>
              <a:rPr lang="hu-HU" dirty="0"/>
              <a:t>. Systems </a:t>
            </a:r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Services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consume</a:t>
            </a:r>
            <a:r>
              <a:rPr lang="hu-HU" dirty="0"/>
              <a:t> and 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where</a:t>
            </a:r>
            <a:endParaRPr lang="hu-HU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There </a:t>
            </a:r>
            <a:r>
              <a:rPr lang="hu-HU" dirty="0" err="1"/>
              <a:t>shoud</a:t>
            </a:r>
            <a:r>
              <a:rPr lang="hu-HU" dirty="0"/>
              <a:t> be </a:t>
            </a:r>
            <a:r>
              <a:rPr lang="hu-HU" dirty="0" err="1"/>
              <a:t>both</a:t>
            </a:r>
            <a:r>
              <a:rPr lang="hu-HU" dirty="0"/>
              <a:t>: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demand</a:t>
            </a:r>
            <a:r>
              <a:rPr lang="hu-HU" dirty="0"/>
              <a:t> (</a:t>
            </a:r>
            <a:r>
              <a:rPr lang="hu-HU" dirty="0" err="1"/>
              <a:t>upon</a:t>
            </a:r>
            <a:r>
              <a:rPr lang="hu-HU" dirty="0"/>
              <a:t> </a:t>
            </a:r>
            <a:r>
              <a:rPr lang="hu-HU" dirty="0" err="1"/>
              <a:t>request</a:t>
            </a:r>
            <a:r>
              <a:rPr lang="hu-HU" dirty="0"/>
              <a:t>) 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/>
              <a:t>a </a:t>
            </a:r>
            <a:r>
              <a:rPr lang="hu-HU" dirty="0" err="1"/>
              <a:t>central</a:t>
            </a:r>
            <a:r>
              <a:rPr lang="hu-HU" dirty="0"/>
              <a:t> </a:t>
            </a:r>
            <a:r>
              <a:rPr lang="hu-HU" dirty="0" err="1"/>
              <a:t>push</a:t>
            </a:r>
            <a:r>
              <a:rPr lang="hu-HU" dirty="0"/>
              <a:t> (</a:t>
            </a:r>
            <a:r>
              <a:rPr lang="hu-HU" dirty="0" err="1"/>
              <a:t>initiated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central</a:t>
            </a:r>
            <a:r>
              <a:rPr lang="hu-HU" dirty="0"/>
              <a:t> </a:t>
            </a:r>
            <a:r>
              <a:rPr lang="hu-HU" dirty="0" err="1"/>
              <a:t>governance</a:t>
            </a:r>
            <a:r>
              <a:rPr lang="hu-HU" dirty="0"/>
              <a:t>):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 err="1"/>
              <a:t>Secondary</a:t>
            </a:r>
            <a:r>
              <a:rPr lang="hu-HU" dirty="0"/>
              <a:t>, </a:t>
            </a:r>
            <a:r>
              <a:rPr lang="hu-HU" dirty="0" err="1"/>
              <a:t>implied</a:t>
            </a:r>
            <a:r>
              <a:rPr lang="hu-HU" dirty="0"/>
              <a:t> </a:t>
            </a:r>
            <a:r>
              <a:rPr lang="hu-HU" dirty="0" err="1"/>
              <a:t>targets</a:t>
            </a:r>
            <a:r>
              <a:rPr lang="hu-HU" dirty="0"/>
              <a:t>: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General management/ </a:t>
            </a:r>
            <a:r>
              <a:rPr lang="hu-HU" dirty="0" err="1"/>
              <a:t>governance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Local </a:t>
            </a:r>
            <a:r>
              <a:rPr lang="hu-HU" dirty="0" err="1"/>
              <a:t>Cloud</a:t>
            </a:r>
            <a:r>
              <a:rPr lang="hu-HU" dirty="0"/>
              <a:t> 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Provide</a:t>
            </a:r>
            <a:r>
              <a:rPr lang="hu-HU" dirty="0"/>
              <a:t> </a:t>
            </a:r>
            <a:r>
              <a:rPr lang="hu-HU" dirty="0" err="1"/>
              <a:t>reconfigurability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SoS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operators</a:t>
            </a:r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Manage</a:t>
            </a:r>
            <a:r>
              <a:rPr lang="hu-HU" dirty="0"/>
              <a:t> </a:t>
            </a:r>
            <a:r>
              <a:rPr lang="hu-HU" dirty="0" err="1"/>
              <a:t>resources</a:t>
            </a:r>
            <a:r>
              <a:rPr lang="hu-HU" dirty="0"/>
              <a:t>,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utilization</a:t>
            </a:r>
            <a:r>
              <a:rPr lang="hu-HU" dirty="0"/>
              <a:t> (</a:t>
            </a:r>
            <a:r>
              <a:rPr lang="hu-HU" dirty="0" err="1"/>
              <a:t>network</a:t>
            </a:r>
            <a:r>
              <a:rPr lang="hu-HU" dirty="0"/>
              <a:t> and hardware </a:t>
            </a:r>
            <a:r>
              <a:rPr lang="hu-HU" dirty="0" err="1"/>
              <a:t>QoS</a:t>
            </a:r>
            <a:r>
              <a:rPr lang="hu-HU" dirty="0"/>
              <a:t>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/>
              <a:t>There </a:t>
            </a:r>
            <a:r>
              <a:rPr lang="hu-HU" dirty="0" err="1"/>
              <a:t>should</a:t>
            </a:r>
            <a:r>
              <a:rPr lang="hu-HU" dirty="0"/>
              <a:t> be a </a:t>
            </a:r>
            <a:r>
              <a:rPr lang="hu-HU" dirty="0" err="1"/>
              <a:t>layer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process</a:t>
            </a:r>
            <a:r>
              <a:rPr lang="hu-HU" dirty="0"/>
              <a:t> </a:t>
            </a:r>
            <a:r>
              <a:rPr lang="hu-HU" dirty="0" err="1"/>
              <a:t>engineers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plan</a:t>
            </a:r>
            <a:r>
              <a:rPr lang="hu-HU" dirty="0"/>
              <a:t>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operations</a:t>
            </a:r>
            <a:r>
              <a:rPr lang="hu-HU" dirty="0"/>
              <a:t> and </a:t>
            </a:r>
            <a:r>
              <a:rPr lang="hu-HU" dirty="0" err="1"/>
              <a:t>enforce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working</a:t>
            </a:r>
            <a:r>
              <a:rPr lang="hu-HU" dirty="0"/>
              <a:t> </a:t>
            </a:r>
            <a:r>
              <a:rPr lang="hu-HU" dirty="0" err="1"/>
              <a:t>order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CPS-s. 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dirty="0" err="1"/>
              <a:t>Arrowhead</a:t>
            </a:r>
            <a:r>
              <a:rPr lang="hu-HU" dirty="0"/>
              <a:t> </a:t>
            </a:r>
            <a:r>
              <a:rPr lang="hu-HU" dirty="0" err="1"/>
              <a:t>meta-layer</a:t>
            </a:r>
            <a:r>
              <a:rPr lang="hu-HU" dirty="0"/>
              <a:t>: </a:t>
            </a:r>
            <a:r>
              <a:rPr lang="hu-HU" dirty="0" err="1"/>
              <a:t>protocol</a:t>
            </a:r>
            <a:r>
              <a:rPr lang="hu-HU" dirty="0"/>
              <a:t> </a:t>
            </a:r>
            <a:r>
              <a:rPr lang="hu-HU" dirty="0" err="1"/>
              <a:t>independency</a:t>
            </a:r>
            <a:endParaRPr lang="hu-HU" dirty="0"/>
          </a:p>
          <a:p>
            <a:pPr marL="1217612" lvl="2" indent="-342900">
              <a:buFont typeface="Arial" panose="020B0604020202020204" pitchFamily="34" charset="0"/>
              <a:buChar char="•"/>
            </a:pPr>
            <a:r>
              <a:rPr lang="hu-HU" dirty="0" err="1"/>
              <a:t>Also</a:t>
            </a:r>
            <a:r>
              <a:rPr lang="hu-HU" dirty="0"/>
              <a:t> </a:t>
            </a:r>
            <a:r>
              <a:rPr lang="hu-HU" dirty="0" err="1"/>
              <a:t>provide</a:t>
            </a:r>
            <a:r>
              <a:rPr lang="hu-HU" dirty="0"/>
              <a:t> </a:t>
            </a:r>
            <a:r>
              <a:rPr lang="hu-HU" dirty="0" err="1"/>
              <a:t>translation</a:t>
            </a:r>
            <a:r>
              <a:rPr lang="hu-HU" dirty="0"/>
              <a:t> </a:t>
            </a:r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possible</a:t>
            </a:r>
            <a:r>
              <a:rPr lang="hu-HU" dirty="0"/>
              <a:t>/</a:t>
            </a:r>
            <a:r>
              <a:rPr lang="hu-HU" dirty="0" err="1"/>
              <a:t>necessary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463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>
            <a:extLst>
              <a:ext uri="{FF2B5EF4-FFF2-40B4-BE49-F238E27FC236}">
                <a16:creationId xmlns:a16="http://schemas.microsoft.com/office/drawing/2014/main" id="{4D061ABF-935D-4078-9384-CA5192E3F4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50</a:t>
            </a:fld>
            <a:endParaRPr lang="sv-SE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88524D39-C6DC-4D97-9834-46C5675E5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Questionnaire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Prod4 WP1 </a:t>
            </a:r>
            <a:r>
              <a:rPr lang="hu-HU" dirty="0" err="1"/>
              <a:t>partners</a:t>
            </a:r>
            <a:endParaRPr lang="hu-HU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BD41FB6-C98A-4823-98B6-11D69020690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227637" y="2769983"/>
            <a:ext cx="7444935" cy="3853209"/>
          </a:xfrm>
        </p:spPr>
        <p:txBody>
          <a:bodyPr/>
          <a:lstStyle/>
          <a:p>
            <a:r>
              <a:rPr lang="hu-HU" b="1" dirty="0"/>
              <a:t>https://goo.gl/forms/C4tZK8ubJYEHHObG2</a:t>
            </a:r>
          </a:p>
        </p:txBody>
      </p:sp>
    </p:spTree>
    <p:extLst>
      <p:ext uri="{BB962C8B-B14F-4D97-AF65-F5344CB8AC3E}">
        <p14:creationId xmlns:p14="http://schemas.microsoft.com/office/powerpoint/2010/main" val="42340728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4"/>
          <p:cNvSpPr>
            <a:spLocks noGrp="1"/>
          </p:cNvSpPr>
          <p:nvPr>
            <p:ph type="ctrTitle"/>
          </p:nvPr>
        </p:nvSpPr>
        <p:spPr>
          <a:xfrm>
            <a:off x="799890" y="480005"/>
            <a:ext cx="7517808" cy="2508623"/>
          </a:xfrm>
        </p:spPr>
        <p:txBody>
          <a:bodyPr/>
          <a:lstStyle/>
          <a:p>
            <a:pPr algn="ctr"/>
            <a:r>
              <a:rPr lang="hu-HU" sz="19900" dirty="0"/>
              <a:t>?</a:t>
            </a:r>
          </a:p>
        </p:txBody>
      </p:sp>
      <p:sp>
        <p:nvSpPr>
          <p:cNvPr id="2" name="Platshållare för bildnumm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51</a:t>
            </a:fld>
            <a:endParaRPr lang="sv-SE" dirty="0"/>
          </a:p>
        </p:txBody>
      </p:sp>
      <p:sp>
        <p:nvSpPr>
          <p:cNvPr id="7" name="Cím 4"/>
          <p:cNvSpPr txBox="1">
            <a:spLocks/>
          </p:cNvSpPr>
          <p:nvPr/>
        </p:nvSpPr>
        <p:spPr>
          <a:xfrm>
            <a:off x="0" y="2826879"/>
            <a:ext cx="9144000" cy="165939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u-HU" sz="7200" dirty="0" err="1"/>
              <a:t>Thank</a:t>
            </a:r>
            <a:r>
              <a:rPr lang="hu-HU" sz="7200" dirty="0"/>
              <a:t> </a:t>
            </a:r>
            <a:r>
              <a:rPr lang="hu-HU" sz="7200" dirty="0" err="1"/>
              <a:t>you</a:t>
            </a:r>
            <a:r>
              <a:rPr lang="hu-HU" sz="72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143483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52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0" y="169462"/>
            <a:ext cx="7444935" cy="520492"/>
          </a:xfrm>
        </p:spPr>
        <p:txBody>
          <a:bodyPr/>
          <a:lstStyle/>
          <a:p>
            <a:r>
              <a:rPr lang="hu-HU" dirty="0" err="1"/>
              <a:t>Extending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QoS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service </a:t>
            </a:r>
            <a:r>
              <a:rPr lang="hu-HU" dirty="0" err="1"/>
              <a:t>contracts</a:t>
            </a:r>
            <a:endParaRPr lang="en-US" dirty="0"/>
          </a:p>
        </p:txBody>
      </p:sp>
      <p:graphicFrame>
        <p:nvGraphicFramePr>
          <p:cNvPr id="5" name="Tartalom helye 4"/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711023319"/>
              </p:ext>
            </p:extLst>
          </p:nvPr>
        </p:nvGraphicFramePr>
        <p:xfrm>
          <a:off x="97295" y="823231"/>
          <a:ext cx="8427028" cy="37810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57">
                  <a:extLst>
                    <a:ext uri="{9D8B030D-6E8A-4147-A177-3AD203B41FA5}">
                      <a16:colId xmlns:a16="http://schemas.microsoft.com/office/drawing/2014/main" val="2357971908"/>
                    </a:ext>
                  </a:extLst>
                </a:gridCol>
                <a:gridCol w="2106757">
                  <a:extLst>
                    <a:ext uri="{9D8B030D-6E8A-4147-A177-3AD203B41FA5}">
                      <a16:colId xmlns:a16="http://schemas.microsoft.com/office/drawing/2014/main" val="790657157"/>
                    </a:ext>
                  </a:extLst>
                </a:gridCol>
                <a:gridCol w="2106757">
                  <a:extLst>
                    <a:ext uri="{9D8B030D-6E8A-4147-A177-3AD203B41FA5}">
                      <a16:colId xmlns:a16="http://schemas.microsoft.com/office/drawing/2014/main" val="73458858"/>
                    </a:ext>
                  </a:extLst>
                </a:gridCol>
                <a:gridCol w="2106757">
                  <a:extLst>
                    <a:ext uri="{9D8B030D-6E8A-4147-A177-3AD203B41FA5}">
                      <a16:colId xmlns:a16="http://schemas.microsoft.com/office/drawing/2014/main" val="685990776"/>
                    </a:ext>
                  </a:extLst>
                </a:gridCol>
              </a:tblGrid>
              <a:tr h="552148">
                <a:tc>
                  <a:txBody>
                    <a:bodyPr/>
                    <a:lstStyle/>
                    <a:p>
                      <a:r>
                        <a:rPr lang="hu-HU" dirty="0"/>
                        <a:t>Network </a:t>
                      </a:r>
                      <a:r>
                        <a:rPr lang="hu-HU" dirty="0" err="1"/>
                        <a:t>QoS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Core</a:t>
                      </a:r>
                      <a:r>
                        <a:rPr lang="hu-HU" baseline="0" dirty="0"/>
                        <a:t> </a:t>
                      </a:r>
                      <a:r>
                        <a:rPr lang="hu-HU" baseline="0" dirty="0" err="1"/>
                        <a:t>oversight</a:t>
                      </a:r>
                      <a:r>
                        <a:rPr lang="hu-HU" baseline="0" dirty="0"/>
                        <a:t> </a:t>
                      </a:r>
                      <a:r>
                        <a:rPr lang="hu-HU" baseline="0" dirty="0" err="1"/>
                        <a:t>QoS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Application</a:t>
                      </a:r>
                      <a:r>
                        <a:rPr lang="hu-HU" dirty="0"/>
                        <a:t> service </a:t>
                      </a:r>
                      <a:r>
                        <a:rPr lang="hu-HU" dirty="0" err="1"/>
                        <a:t>contract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Service </a:t>
                      </a:r>
                      <a:r>
                        <a:rPr lang="hu-HU" dirty="0" err="1"/>
                        <a:t>Provider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QoS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004838"/>
                  </a:ext>
                </a:extLst>
              </a:tr>
              <a:tr h="620271">
                <a:tc>
                  <a:txBody>
                    <a:bodyPr/>
                    <a:lstStyle/>
                    <a:p>
                      <a:r>
                        <a:rPr lang="hu-HU" dirty="0" err="1"/>
                        <a:t>Latency</a:t>
                      </a:r>
                      <a:r>
                        <a:rPr lang="hu-HU" baseline="0" dirty="0"/>
                        <a:t> (E2E)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Orchestration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timeout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381413"/>
                  </a:ext>
                </a:extLst>
              </a:tr>
              <a:tr h="620271">
                <a:tc>
                  <a:txBody>
                    <a:bodyPr/>
                    <a:lstStyle/>
                    <a:p>
                      <a:r>
                        <a:rPr lang="hu-HU" dirty="0" err="1"/>
                        <a:t>Packet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loss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Re-</a:t>
                      </a:r>
                      <a:r>
                        <a:rPr lang="hu-HU" dirty="0" err="1"/>
                        <a:t>orchestation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required</a:t>
                      </a:r>
                      <a:r>
                        <a:rPr lang="hu-HU" dirty="0"/>
                        <a:t>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7453187"/>
                  </a:ext>
                </a:extLst>
              </a:tr>
              <a:tr h="62027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6065430"/>
                  </a:ext>
                </a:extLst>
              </a:tr>
              <a:tr h="62027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310962"/>
                  </a:ext>
                </a:extLst>
              </a:tr>
              <a:tr h="62027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4134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8140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6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0" y="0"/>
            <a:ext cx="7444935" cy="520492"/>
          </a:xfrm>
        </p:spPr>
        <p:txBody>
          <a:bodyPr/>
          <a:lstStyle/>
          <a:p>
            <a:r>
              <a:rPr lang="hu-HU" dirty="0" err="1"/>
              <a:t>App</a:t>
            </a:r>
            <a:r>
              <a:rPr lang="hu-HU" dirty="0"/>
              <a:t>. System </a:t>
            </a:r>
            <a:r>
              <a:rPr lang="hu-HU" dirty="0" err="1"/>
              <a:t>autonomy</a:t>
            </a:r>
            <a:r>
              <a:rPr lang="hu-HU" dirty="0"/>
              <a:t> </a:t>
            </a:r>
            <a:r>
              <a:rPr lang="hu-HU" dirty="0" err="1"/>
              <a:t>levels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-1" y="623680"/>
            <a:ext cx="9453839" cy="5028975"/>
          </a:xfrm>
        </p:spPr>
        <p:txBody>
          <a:bodyPr/>
          <a:lstStyle/>
          <a:p>
            <a:r>
              <a:rPr lang="hu-HU" sz="1800" dirty="0" err="1"/>
              <a:t>We</a:t>
            </a:r>
            <a:r>
              <a:rPr lang="hu-HU" sz="1800" dirty="0"/>
              <a:t> </a:t>
            </a:r>
            <a:r>
              <a:rPr lang="hu-HU" sz="1800" dirty="0" err="1"/>
              <a:t>should</a:t>
            </a:r>
            <a:r>
              <a:rPr lang="hu-HU" sz="1800" dirty="0"/>
              <a:t> be </a:t>
            </a:r>
            <a:r>
              <a:rPr lang="hu-HU" sz="1800" dirty="0" err="1"/>
              <a:t>able</a:t>
            </a:r>
            <a:r>
              <a:rPr lang="hu-HU" sz="1800" dirty="0"/>
              <a:t> </a:t>
            </a:r>
            <a:r>
              <a:rPr lang="hu-HU" sz="1800" dirty="0" err="1"/>
              <a:t>to</a:t>
            </a:r>
            <a:r>
              <a:rPr lang="hu-HU" sz="1800" dirty="0"/>
              <a:t> </a:t>
            </a:r>
            <a:r>
              <a:rPr lang="hu-HU" sz="1800" dirty="0" err="1"/>
              <a:t>facilitate</a:t>
            </a:r>
            <a:r>
              <a:rPr lang="hu-HU" sz="1800" dirty="0"/>
              <a:t> </a:t>
            </a:r>
            <a:r>
              <a:rPr lang="hu-HU" sz="1800" dirty="0" err="1"/>
              <a:t>App</a:t>
            </a:r>
            <a:r>
              <a:rPr lang="hu-HU" sz="1800" dirty="0"/>
              <a:t>. Systems of </a:t>
            </a:r>
            <a:r>
              <a:rPr lang="hu-HU" sz="1800" b="1" dirty="0" err="1"/>
              <a:t>increasing</a:t>
            </a:r>
            <a:r>
              <a:rPr lang="hu-HU" sz="1800" b="1" dirty="0"/>
              <a:t> </a:t>
            </a:r>
            <a:r>
              <a:rPr lang="hu-HU" sz="1800" b="1" dirty="0" err="1"/>
              <a:t>intelligence</a:t>
            </a:r>
            <a:r>
              <a:rPr lang="hu-HU" sz="1800" dirty="0"/>
              <a:t> and </a:t>
            </a:r>
            <a:r>
              <a:rPr lang="hu-HU" sz="1800" dirty="0" err="1"/>
              <a:t>self</a:t>
            </a:r>
            <a:r>
              <a:rPr lang="hu-HU" sz="1800" dirty="0"/>
              <a:t> </a:t>
            </a:r>
            <a:r>
              <a:rPr lang="hu-HU" sz="1800" dirty="0" err="1"/>
              <a:t>awareness</a:t>
            </a:r>
            <a:r>
              <a:rPr lang="hu-HU" sz="1800" dirty="0"/>
              <a:t>.</a:t>
            </a:r>
          </a:p>
          <a:p>
            <a:r>
              <a:rPr lang="hu-HU" sz="1800" dirty="0" err="1"/>
              <a:t>They</a:t>
            </a:r>
            <a:r>
              <a:rPr lang="hu-HU" sz="1800" dirty="0"/>
              <a:t> </a:t>
            </a:r>
            <a:r>
              <a:rPr lang="hu-HU" sz="1800" dirty="0" err="1"/>
              <a:t>should</a:t>
            </a:r>
            <a:r>
              <a:rPr lang="hu-HU" sz="1800" dirty="0"/>
              <a:t> be </a:t>
            </a:r>
            <a:r>
              <a:rPr lang="hu-HU" sz="1800" dirty="0" err="1"/>
              <a:t>able</a:t>
            </a:r>
            <a:r>
              <a:rPr lang="hu-HU" sz="1800" dirty="0"/>
              <a:t> </a:t>
            </a:r>
            <a:r>
              <a:rPr lang="hu-HU" sz="1800" dirty="0" err="1"/>
              <a:t>to</a:t>
            </a:r>
            <a:r>
              <a:rPr lang="hu-HU" sz="1800" dirty="0"/>
              <a:t> </a:t>
            </a:r>
            <a:r>
              <a:rPr lang="hu-HU" sz="1800" b="1" dirty="0"/>
              <a:t>co-</a:t>
            </a:r>
            <a:r>
              <a:rPr lang="hu-HU" sz="1800" b="1" dirty="0" err="1"/>
              <a:t>exist</a:t>
            </a:r>
            <a:r>
              <a:rPr lang="hu-HU" sz="1800" dirty="0"/>
              <a:t> in an LC.</a:t>
            </a:r>
          </a:p>
          <a:p>
            <a:endParaRPr lang="hu-HU" sz="1800" dirty="0"/>
          </a:p>
          <a:p>
            <a:pPr marL="342900" indent="-342900">
              <a:buAutoNum type="arabicPeriod"/>
            </a:pPr>
            <a:r>
              <a:rPr lang="hu-HU" sz="1800" dirty="0" err="1"/>
              <a:t>Passive</a:t>
            </a:r>
            <a:r>
              <a:rPr lang="hu-HU" sz="1800" dirty="0"/>
              <a:t> Service </a:t>
            </a:r>
            <a:r>
              <a:rPr lang="hu-HU" sz="1800" dirty="0" err="1"/>
              <a:t>Providers</a:t>
            </a:r>
            <a:endParaRPr lang="hu-HU" sz="1800" dirty="0"/>
          </a:p>
          <a:p>
            <a:pPr marL="817562" lvl="1" indent="-342900"/>
            <a:r>
              <a:rPr lang="hu-HU" sz="1600" dirty="0" err="1"/>
              <a:t>Only</a:t>
            </a:r>
            <a:r>
              <a:rPr lang="hu-HU" sz="1600" dirty="0"/>
              <a:t> </a:t>
            </a:r>
            <a:r>
              <a:rPr lang="hu-HU" sz="1600" dirty="0" err="1"/>
              <a:t>offer</a:t>
            </a:r>
            <a:r>
              <a:rPr lang="hu-HU" sz="1600" dirty="0"/>
              <a:t> </a:t>
            </a:r>
            <a:r>
              <a:rPr lang="hu-HU" sz="1600" dirty="0" err="1"/>
              <a:t>certain</a:t>
            </a:r>
            <a:r>
              <a:rPr lang="hu-HU" sz="1600" dirty="0"/>
              <a:t> </a:t>
            </a:r>
            <a:r>
              <a:rPr lang="hu-HU" sz="1600" dirty="0" err="1"/>
              <a:t>Services</a:t>
            </a:r>
            <a:r>
              <a:rPr lang="hu-HU" sz="1600" dirty="0"/>
              <a:t> in limited </a:t>
            </a:r>
            <a:r>
              <a:rPr lang="hu-HU" sz="1600" dirty="0" err="1"/>
              <a:t>number</a:t>
            </a:r>
            <a:r>
              <a:rPr lang="hu-HU" sz="1600" dirty="0"/>
              <a:t> of </a:t>
            </a:r>
            <a:r>
              <a:rPr lang="hu-HU" sz="1600" dirty="0" err="1"/>
              <a:t>interfaces</a:t>
            </a:r>
            <a:r>
              <a:rPr lang="hu-HU" sz="1600" dirty="0"/>
              <a:t>.</a:t>
            </a:r>
          </a:p>
          <a:p>
            <a:pPr marL="817562" lvl="1" indent="-342900"/>
            <a:r>
              <a:rPr lang="hu-HU" sz="1600" dirty="0" err="1"/>
              <a:t>Only</a:t>
            </a:r>
            <a:r>
              <a:rPr lang="hu-HU" sz="1600" dirty="0"/>
              <a:t> </a:t>
            </a:r>
            <a:r>
              <a:rPr lang="hu-HU" sz="1600" dirty="0" err="1"/>
              <a:t>have</a:t>
            </a:r>
            <a:r>
              <a:rPr lang="hu-HU" sz="1600" dirty="0"/>
              <a:t> </a:t>
            </a:r>
            <a:r>
              <a:rPr lang="hu-HU" sz="1600" dirty="0" err="1"/>
              <a:t>to</a:t>
            </a:r>
            <a:r>
              <a:rPr lang="hu-HU" sz="1600" dirty="0"/>
              <a:t> </a:t>
            </a:r>
            <a:r>
              <a:rPr lang="hu-HU" sz="1600" dirty="0" err="1"/>
              <a:t>register</a:t>
            </a:r>
            <a:r>
              <a:rPr lang="hu-HU" sz="1600" dirty="0"/>
              <a:t> in </a:t>
            </a:r>
            <a:r>
              <a:rPr lang="hu-HU" sz="1600" dirty="0" err="1"/>
              <a:t>the</a:t>
            </a:r>
            <a:r>
              <a:rPr lang="hu-HU" sz="1600" dirty="0"/>
              <a:t> SR</a:t>
            </a:r>
          </a:p>
          <a:p>
            <a:pPr marL="817562" lvl="1" indent="-342900"/>
            <a:r>
              <a:rPr lang="hu-HU" sz="1600" dirty="0" err="1"/>
              <a:t>Only</a:t>
            </a:r>
            <a:r>
              <a:rPr lang="hu-HU" sz="1600" dirty="0"/>
              <a:t> </a:t>
            </a:r>
            <a:r>
              <a:rPr lang="hu-HU" sz="1600" dirty="0" err="1"/>
              <a:t>have</a:t>
            </a:r>
            <a:r>
              <a:rPr lang="hu-HU" sz="1600" dirty="0"/>
              <a:t> </a:t>
            </a:r>
            <a:r>
              <a:rPr lang="hu-HU" sz="1600" dirty="0" err="1"/>
              <a:t>to</a:t>
            </a:r>
            <a:r>
              <a:rPr lang="hu-HU" sz="1600" dirty="0"/>
              <a:t> </a:t>
            </a:r>
            <a:r>
              <a:rPr lang="hu-HU" sz="1600" dirty="0" err="1"/>
              <a:t>respond</a:t>
            </a:r>
            <a:r>
              <a:rPr lang="hu-HU" sz="1600" dirty="0"/>
              <a:t> </a:t>
            </a:r>
            <a:r>
              <a:rPr lang="hu-HU" sz="1600" dirty="0" err="1"/>
              <a:t>to</a:t>
            </a:r>
            <a:r>
              <a:rPr lang="hu-HU" sz="1600" dirty="0"/>
              <a:t> </a:t>
            </a:r>
            <a:r>
              <a:rPr lang="hu-HU" sz="1600" dirty="0" err="1"/>
              <a:t>inbound</a:t>
            </a:r>
            <a:r>
              <a:rPr lang="hu-HU" sz="1600" dirty="0"/>
              <a:t> </a:t>
            </a:r>
            <a:r>
              <a:rPr lang="hu-HU" sz="1600" dirty="0" err="1"/>
              <a:t>connections</a:t>
            </a:r>
            <a:r>
              <a:rPr lang="hu-HU" sz="1600" dirty="0"/>
              <a:t>, </a:t>
            </a:r>
            <a:r>
              <a:rPr lang="hu-HU" sz="1600" dirty="0" err="1"/>
              <a:t>with</a:t>
            </a:r>
            <a:r>
              <a:rPr lang="hu-HU" sz="1600" dirty="0"/>
              <a:t> </a:t>
            </a:r>
            <a:r>
              <a:rPr lang="hu-HU" sz="1600" dirty="0" err="1"/>
              <a:t>proper</a:t>
            </a:r>
            <a:r>
              <a:rPr lang="hu-HU" sz="1600" dirty="0"/>
              <a:t> AAA (</a:t>
            </a:r>
            <a:r>
              <a:rPr lang="hu-HU" sz="1600" dirty="0" err="1"/>
              <a:t>preferably</a:t>
            </a:r>
            <a:r>
              <a:rPr lang="hu-HU" sz="1600" dirty="0"/>
              <a:t> </a:t>
            </a:r>
            <a:r>
              <a:rPr lang="hu-HU" sz="1600" dirty="0" err="1"/>
              <a:t>pre-rendered</a:t>
            </a:r>
            <a:r>
              <a:rPr lang="hu-HU" sz="1600" dirty="0"/>
              <a:t>)</a:t>
            </a:r>
          </a:p>
          <a:p>
            <a:pPr marL="817562" lvl="1" indent="-342900"/>
            <a:r>
              <a:rPr lang="hu-HU" sz="1600" dirty="0" err="1"/>
              <a:t>Its</a:t>
            </a:r>
            <a:r>
              <a:rPr lang="hu-HU" sz="1600" dirty="0"/>
              <a:t> </a:t>
            </a:r>
            <a:r>
              <a:rPr lang="hu-HU" sz="1600" dirty="0" err="1"/>
              <a:t>resouces</a:t>
            </a:r>
            <a:r>
              <a:rPr lang="hu-HU" sz="1600" dirty="0"/>
              <a:t> </a:t>
            </a:r>
            <a:r>
              <a:rPr lang="hu-HU" sz="1600" dirty="0" err="1"/>
              <a:t>might</a:t>
            </a:r>
            <a:r>
              <a:rPr lang="hu-HU" sz="1600" dirty="0"/>
              <a:t> </a:t>
            </a:r>
            <a:r>
              <a:rPr lang="hu-HU" sz="1600" dirty="0" err="1"/>
              <a:t>have</a:t>
            </a:r>
            <a:r>
              <a:rPr lang="hu-HU" sz="1600" dirty="0"/>
              <a:t> </a:t>
            </a:r>
            <a:r>
              <a:rPr lang="hu-HU" sz="1600" dirty="0" err="1"/>
              <a:t>to</a:t>
            </a:r>
            <a:r>
              <a:rPr lang="hu-HU" sz="1600" dirty="0"/>
              <a:t> be </a:t>
            </a:r>
            <a:r>
              <a:rPr lang="hu-HU" sz="1600" dirty="0" err="1"/>
              <a:t>managed</a:t>
            </a:r>
            <a:r>
              <a:rPr lang="hu-HU" sz="1600" dirty="0"/>
              <a:t> centrally (</a:t>
            </a:r>
            <a:r>
              <a:rPr lang="hu-HU" sz="1600" dirty="0" err="1"/>
              <a:t>QoS</a:t>
            </a:r>
            <a:r>
              <a:rPr lang="hu-HU" sz="1600" dirty="0"/>
              <a:t>: </a:t>
            </a:r>
            <a:r>
              <a:rPr lang="hu-HU" sz="1600" dirty="0" err="1"/>
              <a:t>e.g</a:t>
            </a:r>
            <a:r>
              <a:rPr lang="hu-HU" sz="1600" dirty="0"/>
              <a:t>. # of </a:t>
            </a:r>
            <a:r>
              <a:rPr lang="hu-HU" sz="1600" dirty="0" err="1"/>
              <a:t>paralell</a:t>
            </a:r>
            <a:r>
              <a:rPr lang="hu-HU" sz="1600" dirty="0"/>
              <a:t> </a:t>
            </a:r>
            <a:r>
              <a:rPr lang="hu-HU" sz="1600" dirty="0" err="1"/>
              <a:t>inbound</a:t>
            </a:r>
            <a:r>
              <a:rPr lang="hu-HU" sz="1600" dirty="0"/>
              <a:t> </a:t>
            </a:r>
            <a:r>
              <a:rPr lang="hu-HU" sz="1600" dirty="0" err="1"/>
              <a:t>connections</a:t>
            </a:r>
            <a:r>
              <a:rPr lang="hu-HU" sz="1600" dirty="0"/>
              <a:t>)</a:t>
            </a:r>
          </a:p>
          <a:p>
            <a:pPr marL="817562" lvl="1" indent="-342900"/>
            <a:endParaRPr lang="hu-HU" sz="1600" dirty="0"/>
          </a:p>
          <a:p>
            <a:pPr marL="342900" indent="-342900">
              <a:buAutoNum type="arabicPeriod"/>
            </a:pPr>
            <a:r>
              <a:rPr lang="hu-HU" sz="1800" dirty="0" err="1"/>
              <a:t>Statically</a:t>
            </a:r>
            <a:r>
              <a:rPr lang="hu-HU" sz="1800" dirty="0"/>
              <a:t> </a:t>
            </a:r>
            <a:r>
              <a:rPr lang="hu-HU" sz="1800" dirty="0" err="1"/>
              <a:t>pre-configured</a:t>
            </a:r>
            <a:r>
              <a:rPr lang="hu-HU" sz="1800" dirty="0"/>
              <a:t> Service </a:t>
            </a:r>
            <a:r>
              <a:rPr lang="hu-HU" sz="1800" dirty="0" err="1"/>
              <a:t>Consumers</a:t>
            </a:r>
            <a:endParaRPr lang="hu-HU" sz="1800" dirty="0"/>
          </a:p>
          <a:p>
            <a:pPr marL="817562" lvl="1" indent="-342900"/>
            <a:r>
              <a:rPr lang="hu-HU" sz="1600" dirty="0"/>
              <a:t> The </a:t>
            </a:r>
            <a:r>
              <a:rPr lang="hu-HU" sz="1600" dirty="0" err="1"/>
              <a:t>App</a:t>
            </a:r>
            <a:r>
              <a:rPr lang="hu-HU" sz="1600" dirty="0"/>
              <a:t>. System </a:t>
            </a:r>
            <a:r>
              <a:rPr lang="hu-HU" sz="1600" dirty="0" err="1"/>
              <a:t>only</a:t>
            </a:r>
            <a:r>
              <a:rPr lang="hu-HU" sz="1600" dirty="0"/>
              <a:t> </a:t>
            </a:r>
            <a:r>
              <a:rPr lang="hu-HU" sz="1600" dirty="0" err="1"/>
              <a:t>consumes</a:t>
            </a:r>
            <a:r>
              <a:rPr lang="hu-HU" sz="1600" dirty="0"/>
              <a:t> a </a:t>
            </a:r>
            <a:r>
              <a:rPr lang="hu-HU" sz="1600" dirty="0" err="1"/>
              <a:t>pre-defined</a:t>
            </a:r>
            <a:r>
              <a:rPr lang="hu-HU" sz="1600" dirty="0"/>
              <a:t> (</a:t>
            </a:r>
            <a:r>
              <a:rPr lang="hu-HU" sz="1600" dirty="0" err="1"/>
              <a:t>hardwired</a:t>
            </a:r>
            <a:r>
              <a:rPr lang="hu-HU" sz="1600" dirty="0"/>
              <a:t>) </a:t>
            </a:r>
            <a:r>
              <a:rPr lang="hu-HU" sz="1600" dirty="0" err="1"/>
              <a:t>set</a:t>
            </a:r>
            <a:r>
              <a:rPr lang="hu-HU" sz="1600" dirty="0"/>
              <a:t> of </a:t>
            </a:r>
            <a:r>
              <a:rPr lang="hu-HU" sz="1600" dirty="0" err="1"/>
              <a:t>Services</a:t>
            </a:r>
            <a:endParaRPr lang="hu-HU" sz="1600" dirty="0"/>
          </a:p>
          <a:p>
            <a:pPr marL="817562" lvl="1" indent="-342900"/>
            <a:r>
              <a:rPr lang="hu-HU" sz="1600" dirty="0"/>
              <a:t>There </a:t>
            </a:r>
            <a:r>
              <a:rPr lang="hu-HU" sz="1600" dirty="0" err="1"/>
              <a:t>might</a:t>
            </a:r>
            <a:r>
              <a:rPr lang="hu-HU" sz="1600" dirty="0"/>
              <a:t> be </a:t>
            </a:r>
            <a:r>
              <a:rPr lang="hu-HU" sz="1600" dirty="0" err="1"/>
              <a:t>multiple</a:t>
            </a:r>
            <a:r>
              <a:rPr lang="hu-HU" sz="1600" dirty="0"/>
              <a:t> </a:t>
            </a:r>
            <a:r>
              <a:rPr lang="hu-HU" sz="1600" dirty="0" err="1"/>
              <a:t>configuration</a:t>
            </a:r>
            <a:r>
              <a:rPr lang="hu-HU" sz="1600" dirty="0"/>
              <a:t> </a:t>
            </a:r>
            <a:r>
              <a:rPr lang="hu-HU" sz="1600" dirty="0" err="1"/>
              <a:t>modes</a:t>
            </a:r>
            <a:r>
              <a:rPr lang="hu-HU" sz="1600" dirty="0"/>
              <a:t> (</a:t>
            </a:r>
            <a:r>
              <a:rPr lang="hu-HU" sz="1600" dirty="0" err="1"/>
              <a:t>sleep</a:t>
            </a:r>
            <a:r>
              <a:rPr lang="hu-HU" sz="1600" dirty="0"/>
              <a:t>, </a:t>
            </a:r>
            <a:r>
              <a:rPr lang="hu-HU" sz="1600" dirty="0" err="1"/>
              <a:t>active</a:t>
            </a:r>
            <a:r>
              <a:rPr lang="hu-HU" sz="1600" dirty="0"/>
              <a:t>, etc.)</a:t>
            </a:r>
          </a:p>
          <a:p>
            <a:pPr marL="817562" lvl="1" indent="-342900"/>
            <a:r>
              <a:rPr lang="hu-HU" sz="1600" dirty="0"/>
              <a:t>There is a </a:t>
            </a:r>
            <a:r>
              <a:rPr lang="hu-HU" sz="1600" dirty="0" err="1"/>
              <a:t>list</a:t>
            </a:r>
            <a:r>
              <a:rPr lang="hu-HU" sz="1600" dirty="0"/>
              <a:t> of </a:t>
            </a:r>
            <a:r>
              <a:rPr lang="hu-HU" sz="1600" dirty="0" err="1"/>
              <a:t>hardwired</a:t>
            </a:r>
            <a:r>
              <a:rPr lang="hu-HU" sz="1600" dirty="0"/>
              <a:t> Service </a:t>
            </a:r>
            <a:r>
              <a:rPr lang="hu-HU" sz="1600" dirty="0" err="1"/>
              <a:t>Providers</a:t>
            </a:r>
            <a:r>
              <a:rPr lang="hu-HU" sz="1600" dirty="0"/>
              <a:t> </a:t>
            </a:r>
            <a:r>
              <a:rPr lang="hu-HU" sz="1600" dirty="0" err="1"/>
              <a:t>it</a:t>
            </a:r>
            <a:r>
              <a:rPr lang="hu-HU" sz="1600" dirty="0"/>
              <a:t> is </a:t>
            </a:r>
            <a:r>
              <a:rPr lang="hu-HU" sz="1600" dirty="0" err="1"/>
              <a:t>supposed</a:t>
            </a:r>
            <a:r>
              <a:rPr lang="hu-HU" sz="1600" dirty="0"/>
              <a:t> </a:t>
            </a:r>
            <a:r>
              <a:rPr lang="hu-HU" sz="1600" dirty="0" err="1"/>
              <a:t>to</a:t>
            </a:r>
            <a:r>
              <a:rPr lang="hu-HU" sz="1600" dirty="0"/>
              <a:t> </a:t>
            </a:r>
            <a:r>
              <a:rPr lang="hu-HU" sz="1600" dirty="0" err="1"/>
              <a:t>consume</a:t>
            </a:r>
            <a:r>
              <a:rPr lang="hu-HU" sz="1600" dirty="0"/>
              <a:t> </a:t>
            </a:r>
            <a:r>
              <a:rPr lang="hu-HU" sz="1600" dirty="0" err="1"/>
              <a:t>from</a:t>
            </a:r>
            <a:endParaRPr lang="hu-HU" sz="1600" dirty="0"/>
          </a:p>
          <a:p>
            <a:pPr marL="817562" lvl="1" indent="-342900"/>
            <a:r>
              <a:rPr lang="hu-HU" sz="1600" dirty="0" err="1"/>
              <a:t>Only</a:t>
            </a:r>
            <a:r>
              <a:rPr lang="hu-HU" sz="1600" dirty="0"/>
              <a:t> </a:t>
            </a:r>
            <a:r>
              <a:rPr lang="hu-HU" sz="1600" dirty="0" err="1"/>
              <a:t>needs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Orchestration</a:t>
            </a:r>
            <a:r>
              <a:rPr lang="hu-HU" sz="1600" dirty="0"/>
              <a:t> </a:t>
            </a:r>
            <a:r>
              <a:rPr lang="hu-HU" sz="1600" dirty="0" err="1"/>
              <a:t>Store</a:t>
            </a:r>
            <a:endParaRPr lang="hu-HU" sz="1600" dirty="0"/>
          </a:p>
          <a:p>
            <a:pPr marL="342900" indent="-342900">
              <a:buAutoNum type="arabicPeriod"/>
            </a:pPr>
            <a:endParaRPr lang="hu-HU" sz="1800" dirty="0"/>
          </a:p>
        </p:txBody>
      </p:sp>
    </p:spTree>
    <p:extLst>
      <p:ext uri="{BB962C8B-B14F-4D97-AF65-F5344CB8AC3E}">
        <p14:creationId xmlns:p14="http://schemas.microsoft.com/office/powerpoint/2010/main" val="3076978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7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0" y="0"/>
            <a:ext cx="7444935" cy="520492"/>
          </a:xfrm>
        </p:spPr>
        <p:txBody>
          <a:bodyPr/>
          <a:lstStyle/>
          <a:p>
            <a:r>
              <a:rPr lang="hu-HU" dirty="0" err="1"/>
              <a:t>App</a:t>
            </a:r>
            <a:r>
              <a:rPr lang="hu-HU" dirty="0"/>
              <a:t>. System </a:t>
            </a:r>
            <a:r>
              <a:rPr lang="hu-HU" dirty="0" err="1"/>
              <a:t>autonomy</a:t>
            </a:r>
            <a:r>
              <a:rPr lang="hu-HU" dirty="0"/>
              <a:t> </a:t>
            </a:r>
            <a:r>
              <a:rPr lang="hu-HU" dirty="0" err="1"/>
              <a:t>levels</a:t>
            </a:r>
            <a:r>
              <a:rPr lang="hu-HU" dirty="0"/>
              <a:t> II.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0" y="471597"/>
            <a:ext cx="8941849" cy="4843459"/>
          </a:xfrm>
        </p:spPr>
        <p:txBody>
          <a:bodyPr/>
          <a:lstStyle/>
          <a:p>
            <a:pPr marL="0" indent="0"/>
            <a:r>
              <a:rPr lang="hu-HU" sz="1600" dirty="0"/>
              <a:t>3. Service </a:t>
            </a:r>
            <a:r>
              <a:rPr lang="hu-HU" sz="1600" dirty="0" err="1"/>
              <a:t>Consumers</a:t>
            </a:r>
            <a:r>
              <a:rPr lang="hu-HU" sz="1600" dirty="0"/>
              <a:t> </a:t>
            </a:r>
            <a:r>
              <a:rPr lang="hu-HU" sz="1600" dirty="0" err="1"/>
              <a:t>with</a:t>
            </a:r>
            <a:r>
              <a:rPr lang="hu-HU" sz="1600" dirty="0"/>
              <a:t> </a:t>
            </a:r>
            <a:r>
              <a:rPr lang="hu-HU" sz="1600" dirty="0" err="1"/>
              <a:t>statically</a:t>
            </a:r>
            <a:r>
              <a:rPr lang="hu-HU" sz="1600" dirty="0"/>
              <a:t> </a:t>
            </a:r>
            <a:r>
              <a:rPr lang="hu-HU" sz="1600" dirty="0" err="1"/>
              <a:t>configured</a:t>
            </a:r>
            <a:r>
              <a:rPr lang="hu-HU" sz="1600" dirty="0"/>
              <a:t> Service </a:t>
            </a:r>
            <a:r>
              <a:rPr lang="hu-HU" sz="1600" dirty="0" err="1"/>
              <a:t>Providers</a:t>
            </a:r>
            <a:endParaRPr lang="hu-HU" sz="16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Same</a:t>
            </a:r>
            <a:r>
              <a:rPr lang="hu-HU" sz="1400" dirty="0"/>
              <a:t> </a:t>
            </a:r>
            <a:r>
              <a:rPr lang="hu-HU" sz="1400" dirty="0" err="1"/>
              <a:t>as</a:t>
            </a:r>
            <a:r>
              <a:rPr lang="hu-HU" sz="1400" dirty="0"/>
              <a:t> (2), </a:t>
            </a:r>
            <a:r>
              <a:rPr lang="hu-HU" sz="1400" dirty="0" err="1"/>
              <a:t>but</a:t>
            </a:r>
            <a:r>
              <a:rPr lang="hu-HU" sz="1400" dirty="0"/>
              <a:t> </a:t>
            </a:r>
            <a:r>
              <a:rPr lang="hu-HU" sz="1400" dirty="0" err="1"/>
              <a:t>each</a:t>
            </a:r>
            <a:r>
              <a:rPr lang="hu-HU" sz="1400" dirty="0"/>
              <a:t> Service </a:t>
            </a:r>
            <a:r>
              <a:rPr lang="hu-HU" sz="1400" dirty="0" err="1"/>
              <a:t>might</a:t>
            </a:r>
            <a:r>
              <a:rPr lang="hu-HU" sz="1400" dirty="0"/>
              <a:t> </a:t>
            </a:r>
            <a:r>
              <a:rPr lang="hu-HU" sz="1400" dirty="0" err="1"/>
              <a:t>have</a:t>
            </a:r>
            <a:r>
              <a:rPr lang="hu-HU" sz="1400" dirty="0"/>
              <a:t> backup </a:t>
            </a:r>
            <a:r>
              <a:rPr lang="hu-HU" sz="1400" dirty="0" err="1"/>
              <a:t>Providers</a:t>
            </a:r>
            <a:r>
              <a:rPr lang="hu-HU" sz="1400" dirty="0"/>
              <a:t> </a:t>
            </a:r>
            <a:r>
              <a:rPr lang="hu-HU" sz="1400" dirty="0" err="1"/>
              <a:t>defined</a:t>
            </a:r>
            <a:endParaRPr lang="hu-HU" sz="14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/>
              <a:t>The </a:t>
            </a:r>
            <a:r>
              <a:rPr lang="hu-HU" sz="1400" dirty="0" err="1"/>
              <a:t>Orchestrator</a:t>
            </a:r>
            <a:r>
              <a:rPr lang="hu-HU" sz="1400" dirty="0"/>
              <a:t> </a:t>
            </a:r>
            <a:r>
              <a:rPr lang="hu-HU" sz="1400" dirty="0" err="1"/>
              <a:t>might</a:t>
            </a:r>
            <a:r>
              <a:rPr lang="hu-HU" sz="1400" dirty="0"/>
              <a:t> be </a:t>
            </a:r>
            <a:r>
              <a:rPr lang="hu-HU" sz="1400" dirty="0" err="1"/>
              <a:t>asked</a:t>
            </a:r>
            <a:r>
              <a:rPr lang="hu-HU" sz="1400" dirty="0"/>
              <a:t> </a:t>
            </a:r>
            <a:r>
              <a:rPr lang="hu-HU" sz="1400" dirty="0" err="1"/>
              <a:t>to</a:t>
            </a:r>
            <a:r>
              <a:rPr lang="hu-HU" sz="1400" dirty="0"/>
              <a:t> </a:t>
            </a:r>
            <a:r>
              <a:rPr lang="hu-HU" sz="1400" dirty="0" err="1"/>
              <a:t>locate</a:t>
            </a:r>
            <a:r>
              <a:rPr lang="hu-HU" sz="1400" dirty="0"/>
              <a:t> an </a:t>
            </a:r>
            <a:r>
              <a:rPr lang="hu-HU" sz="1400" dirty="0" err="1"/>
              <a:t>available</a:t>
            </a:r>
            <a:r>
              <a:rPr lang="hu-HU" sz="1400" dirty="0"/>
              <a:t> </a:t>
            </a:r>
            <a:r>
              <a:rPr lang="hu-HU" sz="1400" dirty="0" err="1"/>
              <a:t>Provider</a:t>
            </a:r>
            <a:r>
              <a:rPr lang="hu-HU" sz="1400" dirty="0"/>
              <a:t> </a:t>
            </a:r>
            <a:r>
              <a:rPr lang="hu-HU" sz="1400" dirty="0" err="1"/>
              <a:t>based</a:t>
            </a:r>
            <a:r>
              <a:rPr lang="hu-HU" sz="1400" dirty="0"/>
              <a:t> </a:t>
            </a:r>
            <a:r>
              <a:rPr lang="hu-HU" sz="1400" dirty="0" err="1"/>
              <a:t>on</a:t>
            </a:r>
            <a:r>
              <a:rPr lang="hu-HU" sz="1400" dirty="0"/>
              <a:t> a </a:t>
            </a:r>
            <a:r>
              <a:rPr lang="hu-HU" sz="1400" dirty="0" err="1"/>
              <a:t>pre-set</a:t>
            </a:r>
            <a:r>
              <a:rPr lang="hu-HU" sz="1400" dirty="0"/>
              <a:t> </a:t>
            </a:r>
            <a:r>
              <a:rPr lang="hu-HU" sz="1400" dirty="0" err="1"/>
              <a:t>priority</a:t>
            </a:r>
            <a:r>
              <a:rPr lang="hu-HU" sz="1400" dirty="0"/>
              <a:t> </a:t>
            </a:r>
            <a:r>
              <a:rPr lang="hu-HU" sz="1400" dirty="0" err="1"/>
              <a:t>list</a:t>
            </a:r>
            <a:r>
              <a:rPr lang="hu-HU" sz="1400" dirty="0"/>
              <a:t> </a:t>
            </a:r>
            <a:r>
              <a:rPr lang="hu-HU" sz="1400" dirty="0" err="1"/>
              <a:t>stored</a:t>
            </a:r>
            <a:r>
              <a:rPr lang="hu-HU" sz="1400" dirty="0"/>
              <a:t> in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dirty="0" err="1"/>
              <a:t>Orch</a:t>
            </a:r>
            <a:r>
              <a:rPr lang="hu-HU" sz="1400" dirty="0"/>
              <a:t>. </a:t>
            </a:r>
            <a:r>
              <a:rPr lang="hu-HU" sz="1400" dirty="0" err="1"/>
              <a:t>Store</a:t>
            </a:r>
            <a:endParaRPr lang="hu-HU" sz="14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Controllers</a:t>
            </a:r>
            <a:r>
              <a:rPr lang="hu-HU" sz="1400" dirty="0"/>
              <a:t> </a:t>
            </a:r>
            <a:r>
              <a:rPr lang="hu-HU" sz="1400" dirty="0" err="1"/>
              <a:t>can</a:t>
            </a:r>
            <a:r>
              <a:rPr lang="hu-HU" sz="1400" dirty="0"/>
              <a:t> </a:t>
            </a:r>
            <a:r>
              <a:rPr lang="hu-HU" sz="1400" dirty="0" err="1"/>
              <a:t>only</a:t>
            </a:r>
            <a:r>
              <a:rPr lang="hu-HU" sz="1400" dirty="0"/>
              <a:t> </a:t>
            </a:r>
            <a:r>
              <a:rPr lang="hu-HU" sz="1400" dirty="0" err="1"/>
              <a:t>access</a:t>
            </a:r>
            <a:r>
              <a:rPr lang="hu-HU" sz="1400" dirty="0"/>
              <a:t> a </a:t>
            </a:r>
            <a:r>
              <a:rPr lang="hu-HU" sz="1400" dirty="0" err="1"/>
              <a:t>specific</a:t>
            </a:r>
            <a:r>
              <a:rPr lang="hu-HU" sz="1400" dirty="0"/>
              <a:t> </a:t>
            </a:r>
            <a:r>
              <a:rPr lang="hu-HU" sz="1400" dirty="0" err="1"/>
              <a:t>temperature</a:t>
            </a:r>
            <a:r>
              <a:rPr lang="hu-HU" sz="1400" dirty="0"/>
              <a:t> </a:t>
            </a:r>
            <a:r>
              <a:rPr lang="hu-HU" sz="1400" dirty="0" err="1"/>
              <a:t>sensor</a:t>
            </a:r>
            <a:r>
              <a:rPr lang="hu-HU" sz="1400" dirty="0"/>
              <a:t>, </a:t>
            </a:r>
            <a:r>
              <a:rPr lang="hu-HU" sz="1400" dirty="0" err="1"/>
              <a:t>but</a:t>
            </a:r>
            <a:r>
              <a:rPr lang="hu-HU" sz="1400" dirty="0"/>
              <a:t> </a:t>
            </a:r>
            <a:r>
              <a:rPr lang="hu-HU" sz="1400" dirty="0" err="1"/>
              <a:t>there</a:t>
            </a:r>
            <a:r>
              <a:rPr lang="hu-HU" sz="1400" dirty="0"/>
              <a:t> </a:t>
            </a:r>
            <a:r>
              <a:rPr lang="hu-HU" sz="1400" dirty="0" err="1"/>
              <a:t>might</a:t>
            </a:r>
            <a:r>
              <a:rPr lang="hu-HU" sz="1400" dirty="0"/>
              <a:t> be </a:t>
            </a:r>
            <a:r>
              <a:rPr lang="hu-HU" sz="1400" dirty="0" err="1"/>
              <a:t>backups</a:t>
            </a:r>
            <a:r>
              <a:rPr lang="hu-HU" sz="1400" dirty="0"/>
              <a:t> </a:t>
            </a:r>
            <a:r>
              <a:rPr lang="hu-HU" sz="1400" dirty="0" err="1"/>
              <a:t>for</a:t>
            </a:r>
            <a:r>
              <a:rPr lang="hu-HU" sz="1400" dirty="0"/>
              <a:t> </a:t>
            </a:r>
            <a:r>
              <a:rPr lang="hu-HU" sz="1400" dirty="0" err="1"/>
              <a:t>that</a:t>
            </a:r>
            <a:r>
              <a:rPr lang="hu-HU" sz="1400" dirty="0"/>
              <a:t> </a:t>
            </a:r>
            <a:r>
              <a:rPr lang="hu-HU" sz="1400" dirty="0" err="1"/>
              <a:t>sensor</a:t>
            </a:r>
            <a:endParaRPr lang="hu-HU" sz="14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endParaRPr lang="hu-HU" sz="1400" dirty="0"/>
          </a:p>
          <a:p>
            <a:pPr marL="0" indent="0"/>
            <a:r>
              <a:rPr lang="hu-HU" sz="1600" dirty="0"/>
              <a:t>4. </a:t>
            </a:r>
            <a:r>
              <a:rPr lang="hu-HU" sz="1600" dirty="0" err="1"/>
              <a:t>Fully</a:t>
            </a:r>
            <a:r>
              <a:rPr lang="hu-HU" sz="1600" dirty="0"/>
              <a:t> </a:t>
            </a:r>
            <a:r>
              <a:rPr lang="hu-HU" sz="1600" dirty="0" err="1"/>
              <a:t>autonomous</a:t>
            </a:r>
            <a:r>
              <a:rPr lang="hu-HU" sz="1600" dirty="0"/>
              <a:t> Service </a:t>
            </a:r>
            <a:r>
              <a:rPr lang="hu-HU" sz="1600" dirty="0" err="1"/>
              <a:t>Consumers</a:t>
            </a:r>
            <a:endParaRPr lang="hu-HU" sz="16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/>
              <a:t>System </a:t>
            </a:r>
            <a:r>
              <a:rPr lang="hu-HU" sz="1400" dirty="0" err="1"/>
              <a:t>knows</a:t>
            </a:r>
            <a:r>
              <a:rPr lang="hu-HU" sz="1400" dirty="0"/>
              <a:t> </a:t>
            </a:r>
            <a:r>
              <a:rPr lang="hu-HU" sz="1400" dirty="0" err="1"/>
              <a:t>what</a:t>
            </a:r>
            <a:r>
              <a:rPr lang="hu-HU" sz="1400" dirty="0"/>
              <a:t> </a:t>
            </a:r>
            <a:r>
              <a:rPr lang="hu-HU" sz="1400" dirty="0" err="1"/>
              <a:t>Services</a:t>
            </a:r>
            <a:r>
              <a:rPr lang="hu-HU" sz="1400" dirty="0"/>
              <a:t> and </a:t>
            </a:r>
            <a:r>
              <a:rPr lang="hu-HU" sz="1400" dirty="0" err="1"/>
              <a:t>when</a:t>
            </a:r>
            <a:r>
              <a:rPr lang="hu-HU" sz="1400" dirty="0"/>
              <a:t> </a:t>
            </a:r>
            <a:r>
              <a:rPr lang="hu-HU" sz="1400" dirty="0" err="1"/>
              <a:t>it</a:t>
            </a:r>
            <a:r>
              <a:rPr lang="hu-HU" sz="1400" dirty="0"/>
              <a:t> </a:t>
            </a:r>
            <a:r>
              <a:rPr lang="hu-HU" sz="1400" dirty="0" err="1"/>
              <a:t>wants</a:t>
            </a:r>
            <a:r>
              <a:rPr lang="hu-HU" sz="1400" dirty="0"/>
              <a:t> </a:t>
            </a:r>
            <a:r>
              <a:rPr lang="hu-HU" sz="1400" dirty="0" err="1"/>
              <a:t>to</a:t>
            </a:r>
            <a:r>
              <a:rPr lang="hu-HU" sz="1400" dirty="0"/>
              <a:t> consume. 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Orchestrator’s</a:t>
            </a:r>
            <a:r>
              <a:rPr lang="hu-HU" sz="1400" dirty="0"/>
              <a:t> </a:t>
            </a:r>
            <a:r>
              <a:rPr lang="hu-HU" sz="1400" dirty="0" err="1"/>
              <a:t>task</a:t>
            </a:r>
            <a:r>
              <a:rPr lang="hu-HU" sz="1400" dirty="0"/>
              <a:t> is </a:t>
            </a:r>
            <a:r>
              <a:rPr lang="hu-HU" sz="1400" dirty="0" err="1"/>
              <a:t>to</a:t>
            </a:r>
            <a:r>
              <a:rPr lang="hu-HU" sz="1400" dirty="0"/>
              <a:t> </a:t>
            </a:r>
            <a:r>
              <a:rPr lang="hu-HU" sz="1400" dirty="0" err="1"/>
              <a:t>locate</a:t>
            </a:r>
            <a:r>
              <a:rPr lang="hu-HU" sz="1400" dirty="0"/>
              <a:t> </a:t>
            </a:r>
            <a:r>
              <a:rPr lang="hu-HU" sz="1400" dirty="0" err="1"/>
              <a:t>appropriate</a:t>
            </a:r>
            <a:r>
              <a:rPr lang="hu-HU" sz="1400" dirty="0"/>
              <a:t> </a:t>
            </a:r>
            <a:r>
              <a:rPr lang="hu-HU" sz="1400" dirty="0" err="1"/>
              <a:t>Provider</a:t>
            </a:r>
            <a:r>
              <a:rPr lang="hu-HU" sz="1400" dirty="0"/>
              <a:t> </a:t>
            </a:r>
            <a:r>
              <a:rPr lang="hu-HU" sz="1400" dirty="0" err="1"/>
              <a:t>with</a:t>
            </a:r>
            <a:r>
              <a:rPr lang="hu-HU" sz="1400" dirty="0"/>
              <a:t> </a:t>
            </a:r>
            <a:r>
              <a:rPr lang="hu-HU" sz="1400" dirty="0" err="1"/>
              <a:t>selection</a:t>
            </a:r>
            <a:r>
              <a:rPr lang="hu-HU" sz="1400" dirty="0"/>
              <a:t> </a:t>
            </a:r>
            <a:r>
              <a:rPr lang="hu-HU" sz="1400" dirty="0" err="1"/>
              <a:t>criteria</a:t>
            </a:r>
            <a:r>
              <a:rPr lang="hu-HU" sz="1400" dirty="0"/>
              <a:t> </a:t>
            </a:r>
            <a:r>
              <a:rPr lang="hu-HU" sz="1400" dirty="0" err="1"/>
              <a:t>submitted</a:t>
            </a:r>
            <a:r>
              <a:rPr lang="hu-HU" sz="1400" dirty="0"/>
              <a:t> </a:t>
            </a:r>
            <a:r>
              <a:rPr lang="hu-HU" sz="1400" dirty="0" err="1"/>
              <a:t>by</a:t>
            </a:r>
            <a:r>
              <a:rPr lang="hu-HU" sz="1400" dirty="0"/>
              <a:t>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dirty="0" err="1"/>
              <a:t>requester</a:t>
            </a:r>
            <a:r>
              <a:rPr lang="hu-HU" sz="1400" dirty="0"/>
              <a:t> Consumer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E.g</a:t>
            </a:r>
            <a:r>
              <a:rPr lang="hu-HU" sz="1400" dirty="0"/>
              <a:t>. </a:t>
            </a:r>
            <a:r>
              <a:rPr lang="hu-HU" sz="1400" dirty="0" err="1"/>
              <a:t>electromobility</a:t>
            </a:r>
            <a:r>
              <a:rPr lang="hu-HU" sz="1400" dirty="0"/>
              <a:t> </a:t>
            </a:r>
            <a:r>
              <a:rPr lang="hu-HU" sz="1400" dirty="0" err="1"/>
              <a:t>use</a:t>
            </a:r>
            <a:r>
              <a:rPr lang="hu-HU" sz="1400" dirty="0"/>
              <a:t> </a:t>
            </a:r>
            <a:r>
              <a:rPr lang="hu-HU" sz="1400" dirty="0" err="1"/>
              <a:t>case</a:t>
            </a:r>
            <a:r>
              <a:rPr lang="hu-HU" sz="1400" dirty="0"/>
              <a:t> in </a:t>
            </a:r>
            <a:r>
              <a:rPr lang="hu-HU" sz="1400" dirty="0" err="1"/>
              <a:t>Arrowhead</a:t>
            </a:r>
            <a:endParaRPr lang="hu-HU" sz="14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endParaRPr lang="hu-HU" sz="1400" dirty="0"/>
          </a:p>
          <a:p>
            <a:pPr marL="0" indent="0"/>
            <a:r>
              <a:rPr lang="hu-HU" sz="1600" dirty="0"/>
              <a:t>5. </a:t>
            </a:r>
            <a:r>
              <a:rPr lang="hu-HU" sz="1600" dirty="0" err="1"/>
              <a:t>Self-orchestrating</a:t>
            </a:r>
            <a:r>
              <a:rPr lang="hu-HU" sz="1600" dirty="0"/>
              <a:t> Systems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Implement</a:t>
            </a:r>
            <a:r>
              <a:rPr lang="hu-HU" sz="1400" dirty="0"/>
              <a:t> </a:t>
            </a:r>
            <a:r>
              <a:rPr lang="hu-HU" sz="1400" dirty="0" err="1"/>
              <a:t>all</a:t>
            </a:r>
            <a:r>
              <a:rPr lang="hu-HU" sz="1400" dirty="0"/>
              <a:t> </a:t>
            </a:r>
            <a:r>
              <a:rPr lang="hu-HU" sz="1400" dirty="0" err="1"/>
              <a:t>Core</a:t>
            </a:r>
            <a:r>
              <a:rPr lang="hu-HU" sz="1400" dirty="0"/>
              <a:t> Service </a:t>
            </a:r>
            <a:r>
              <a:rPr lang="hu-HU" sz="1400" dirty="0" err="1"/>
              <a:t>interfaces</a:t>
            </a:r>
            <a:r>
              <a:rPr lang="hu-HU" sz="1400" dirty="0"/>
              <a:t> (SR, Auth, GK, </a:t>
            </a:r>
            <a:r>
              <a:rPr lang="hu-HU" sz="1400" dirty="0" err="1"/>
              <a:t>QoS</a:t>
            </a:r>
            <a:r>
              <a:rPr lang="hu-HU" sz="1400" dirty="0"/>
              <a:t> </a:t>
            </a:r>
            <a:r>
              <a:rPr lang="hu-HU" sz="1400" dirty="0" err="1"/>
              <a:t>Mgr</a:t>
            </a:r>
            <a:r>
              <a:rPr lang="hu-HU" sz="1400" dirty="0"/>
              <a:t>) and </a:t>
            </a:r>
            <a:r>
              <a:rPr lang="hu-HU" sz="1400" dirty="0" err="1"/>
              <a:t>capable</a:t>
            </a:r>
            <a:r>
              <a:rPr lang="hu-HU" sz="1400" dirty="0"/>
              <a:t> of </a:t>
            </a:r>
            <a:r>
              <a:rPr lang="hu-HU" sz="1400" dirty="0" err="1"/>
              <a:t>running</a:t>
            </a:r>
            <a:r>
              <a:rPr lang="hu-HU" sz="1400" dirty="0"/>
              <a:t> </a:t>
            </a:r>
            <a:r>
              <a:rPr lang="hu-HU" sz="1400" dirty="0" err="1"/>
              <a:t>self-orchestration</a:t>
            </a:r>
            <a:r>
              <a:rPr lang="hu-HU" sz="1400" dirty="0"/>
              <a:t>, </a:t>
            </a:r>
            <a:r>
              <a:rPr lang="hu-HU" sz="1400" dirty="0" err="1"/>
              <a:t>choice</a:t>
            </a:r>
            <a:r>
              <a:rPr lang="hu-HU" sz="1400" dirty="0"/>
              <a:t> </a:t>
            </a:r>
            <a:r>
              <a:rPr lang="hu-HU" sz="1400" dirty="0" err="1"/>
              <a:t>between</a:t>
            </a:r>
            <a:r>
              <a:rPr lang="hu-HU" sz="1400" dirty="0"/>
              <a:t> </a:t>
            </a:r>
            <a:r>
              <a:rPr lang="hu-HU" sz="1400" dirty="0" err="1"/>
              <a:t>possible</a:t>
            </a:r>
            <a:r>
              <a:rPr lang="hu-HU" sz="1400" dirty="0"/>
              <a:t> Service </a:t>
            </a:r>
            <a:r>
              <a:rPr lang="hu-HU" sz="1400" dirty="0" err="1"/>
              <a:t>Providers</a:t>
            </a:r>
            <a:endParaRPr lang="hu-HU" sz="14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Central</a:t>
            </a:r>
            <a:r>
              <a:rPr lang="hu-HU" sz="1400" dirty="0"/>
              <a:t> management of </a:t>
            </a:r>
            <a:r>
              <a:rPr lang="hu-HU" sz="1400" dirty="0" err="1"/>
              <a:t>resources</a:t>
            </a:r>
            <a:r>
              <a:rPr lang="hu-HU" sz="1400" dirty="0"/>
              <a:t> and AAA </a:t>
            </a:r>
            <a:r>
              <a:rPr lang="hu-HU" sz="1400" dirty="0" err="1"/>
              <a:t>might</a:t>
            </a:r>
            <a:r>
              <a:rPr lang="hu-HU" sz="1400" dirty="0"/>
              <a:t> be </a:t>
            </a:r>
            <a:r>
              <a:rPr lang="hu-HU" sz="1400" dirty="0" err="1"/>
              <a:t>still</a:t>
            </a:r>
            <a:r>
              <a:rPr lang="hu-HU" sz="1400" dirty="0"/>
              <a:t> </a:t>
            </a:r>
            <a:r>
              <a:rPr lang="hu-HU" sz="1400" dirty="0" err="1"/>
              <a:t>required</a:t>
            </a:r>
            <a:r>
              <a:rPr lang="hu-HU" sz="1400" dirty="0"/>
              <a:t>.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400" dirty="0" err="1"/>
              <a:t>High</a:t>
            </a:r>
            <a:r>
              <a:rPr lang="hu-HU" sz="1400" dirty="0"/>
              <a:t> </a:t>
            </a:r>
            <a:r>
              <a:rPr lang="hu-HU" sz="1400" dirty="0" err="1"/>
              <a:t>level</a:t>
            </a:r>
            <a:r>
              <a:rPr lang="hu-HU" sz="1400" dirty="0"/>
              <a:t> </a:t>
            </a:r>
            <a:r>
              <a:rPr lang="hu-HU" sz="1400" dirty="0" err="1"/>
              <a:t>functioning</a:t>
            </a:r>
            <a:r>
              <a:rPr lang="hu-HU" sz="1400" dirty="0"/>
              <a:t> </a:t>
            </a:r>
            <a:r>
              <a:rPr lang="hu-HU" sz="1400" dirty="0" err="1"/>
              <a:t>systems</a:t>
            </a:r>
            <a:endParaRPr lang="hu-HU" sz="1400" dirty="0"/>
          </a:p>
        </p:txBody>
      </p:sp>
    </p:spTree>
    <p:extLst>
      <p:ext uri="{BB962C8B-B14F-4D97-AF65-F5344CB8AC3E}">
        <p14:creationId xmlns:p14="http://schemas.microsoft.com/office/powerpoint/2010/main" val="662654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8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0" y="160234"/>
            <a:ext cx="7444935" cy="520492"/>
          </a:xfrm>
        </p:spPr>
        <p:txBody>
          <a:bodyPr/>
          <a:lstStyle/>
          <a:p>
            <a:r>
              <a:rPr lang="hu-HU" dirty="0" err="1"/>
              <a:t>App</a:t>
            </a:r>
            <a:r>
              <a:rPr lang="hu-HU" dirty="0"/>
              <a:t>. System </a:t>
            </a:r>
            <a:r>
              <a:rPr lang="hu-HU" dirty="0" err="1"/>
              <a:t>autonomy</a:t>
            </a:r>
            <a:r>
              <a:rPr lang="hu-HU" dirty="0"/>
              <a:t> </a:t>
            </a:r>
            <a:r>
              <a:rPr lang="hu-HU" dirty="0" err="1"/>
              <a:t>levels</a:t>
            </a:r>
            <a:r>
              <a:rPr lang="hu-HU" dirty="0"/>
              <a:t> III.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0" y="852753"/>
            <a:ext cx="7444935" cy="3853209"/>
          </a:xfrm>
        </p:spPr>
        <p:txBody>
          <a:bodyPr/>
          <a:lstStyle/>
          <a:p>
            <a:pPr marL="0" indent="0"/>
            <a:r>
              <a:rPr lang="hu-HU" sz="1800" dirty="0"/>
              <a:t>6. System-of-Systems Configurators, </a:t>
            </a:r>
            <a:r>
              <a:rPr lang="hu-HU" sz="1800" dirty="0" err="1"/>
              <a:t>Choreographers</a:t>
            </a:r>
            <a:r>
              <a:rPr lang="hu-HU" sz="1800" dirty="0"/>
              <a:t>, </a:t>
            </a:r>
            <a:r>
              <a:rPr lang="hu-HU" sz="1800" dirty="0" err="1"/>
              <a:t>Plant</a:t>
            </a:r>
            <a:r>
              <a:rPr lang="hu-HU" sz="1800" dirty="0"/>
              <a:t> </a:t>
            </a:r>
            <a:r>
              <a:rPr lang="hu-HU" sz="1800" dirty="0" err="1"/>
              <a:t>Description</a:t>
            </a:r>
            <a:r>
              <a:rPr lang="hu-HU" sz="1800" dirty="0"/>
              <a:t> </a:t>
            </a:r>
            <a:r>
              <a:rPr lang="hu-HU" sz="1800" dirty="0" err="1"/>
              <a:t>Engine</a:t>
            </a:r>
            <a:endParaRPr lang="hu-HU" sz="18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Via</a:t>
            </a:r>
            <a:r>
              <a:rPr lang="hu-HU" sz="1600" dirty="0"/>
              <a:t> HMI: human operators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Capable</a:t>
            </a:r>
            <a:r>
              <a:rPr lang="hu-HU" sz="1600" dirty="0"/>
              <a:t> of </a:t>
            </a:r>
            <a:r>
              <a:rPr lang="hu-HU" sz="1600" dirty="0" err="1"/>
              <a:t>configuring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SoS</a:t>
            </a:r>
            <a:r>
              <a:rPr lang="hu-HU" sz="1600" dirty="0"/>
              <a:t>, </a:t>
            </a:r>
            <a:r>
              <a:rPr lang="hu-HU" sz="1600" dirty="0" err="1"/>
              <a:t>through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Core</a:t>
            </a:r>
            <a:r>
              <a:rPr lang="hu-HU" sz="1600" dirty="0"/>
              <a:t> Framework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Process</a:t>
            </a:r>
            <a:r>
              <a:rPr lang="hu-HU" sz="1600" dirty="0"/>
              <a:t> </a:t>
            </a:r>
            <a:r>
              <a:rPr lang="hu-HU" sz="1600" dirty="0" err="1"/>
              <a:t>engineering</a:t>
            </a:r>
            <a:r>
              <a:rPr lang="hu-HU" sz="1600" dirty="0"/>
              <a:t> </a:t>
            </a:r>
            <a:r>
              <a:rPr lang="hu-HU" sz="1600" dirty="0" err="1"/>
              <a:t>tools</a:t>
            </a:r>
            <a:r>
              <a:rPr lang="hu-HU" sz="1600" dirty="0"/>
              <a:t> (</a:t>
            </a:r>
            <a:r>
              <a:rPr lang="hu-HU" sz="1600" dirty="0" err="1"/>
              <a:t>similar</a:t>
            </a:r>
            <a:r>
              <a:rPr lang="hu-HU" sz="1600" dirty="0"/>
              <a:t> </a:t>
            </a:r>
            <a:r>
              <a:rPr lang="hu-HU" sz="1600" dirty="0" err="1"/>
              <a:t>to</a:t>
            </a:r>
            <a:r>
              <a:rPr lang="hu-HU" sz="1600" dirty="0"/>
              <a:t> </a:t>
            </a:r>
            <a:r>
              <a:rPr lang="hu-HU" sz="1600" dirty="0" err="1"/>
              <a:t>LabView</a:t>
            </a:r>
            <a:r>
              <a:rPr lang="hu-HU" sz="1600" dirty="0"/>
              <a:t> </a:t>
            </a:r>
            <a:r>
              <a:rPr lang="hu-HU" sz="1600" dirty="0" err="1"/>
              <a:t>or</a:t>
            </a:r>
            <a:r>
              <a:rPr lang="hu-HU" sz="1600" dirty="0"/>
              <a:t> </a:t>
            </a:r>
            <a:r>
              <a:rPr lang="hu-HU" sz="1600" dirty="0" err="1"/>
              <a:t>Matlab</a:t>
            </a:r>
            <a:r>
              <a:rPr lang="hu-HU" sz="1600" dirty="0"/>
              <a:t> </a:t>
            </a:r>
            <a:r>
              <a:rPr lang="hu-HU" sz="1600" dirty="0" err="1"/>
              <a:t>Simulink</a:t>
            </a:r>
            <a:r>
              <a:rPr lang="hu-HU" sz="1600" dirty="0"/>
              <a:t>?)</a:t>
            </a:r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Should</a:t>
            </a:r>
            <a:r>
              <a:rPr lang="hu-HU" sz="1600" dirty="0"/>
              <a:t> </a:t>
            </a:r>
            <a:r>
              <a:rPr lang="hu-HU" sz="1600" dirty="0" err="1"/>
              <a:t>utilize</a:t>
            </a:r>
            <a:r>
              <a:rPr lang="hu-HU" sz="1600" dirty="0"/>
              <a:t> „</a:t>
            </a:r>
            <a:r>
              <a:rPr lang="hu-HU" sz="1600" dirty="0" err="1"/>
              <a:t>push</a:t>
            </a:r>
            <a:r>
              <a:rPr lang="hu-HU" sz="1600" dirty="0"/>
              <a:t>” </a:t>
            </a:r>
            <a:r>
              <a:rPr lang="hu-HU" sz="1600" dirty="0" err="1"/>
              <a:t>Orchestration</a:t>
            </a:r>
            <a:r>
              <a:rPr lang="hu-HU" sz="1600" dirty="0"/>
              <a:t>/</a:t>
            </a:r>
            <a:r>
              <a:rPr lang="hu-HU" sz="1600" dirty="0" err="1"/>
              <a:t>Reconfiguration</a:t>
            </a:r>
            <a:r>
              <a:rPr lang="hu-HU" sz="1600" dirty="0"/>
              <a:t> </a:t>
            </a:r>
            <a:r>
              <a:rPr lang="hu-HU" sz="1600" dirty="0" err="1"/>
              <a:t>capability</a:t>
            </a:r>
            <a:r>
              <a:rPr lang="hu-HU" sz="1600" dirty="0"/>
              <a:t> </a:t>
            </a:r>
            <a:r>
              <a:rPr lang="hu-HU" sz="1600" dirty="0" err="1"/>
              <a:t>through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Core</a:t>
            </a:r>
            <a:r>
              <a:rPr lang="hu-HU" sz="1600" dirty="0"/>
              <a:t> Systems </a:t>
            </a:r>
            <a:r>
              <a:rPr lang="hu-HU" sz="1600" dirty="0" err="1"/>
              <a:t>to</a:t>
            </a:r>
            <a:r>
              <a:rPr lang="hu-HU" sz="1600" dirty="0"/>
              <a:t> </a:t>
            </a:r>
            <a:r>
              <a:rPr lang="hu-HU" sz="1600" dirty="0" err="1"/>
              <a:t>enforce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new</a:t>
            </a:r>
            <a:r>
              <a:rPr lang="hu-HU" sz="1600" dirty="0"/>
              <a:t> </a:t>
            </a:r>
            <a:r>
              <a:rPr lang="hu-HU" sz="1600" dirty="0" err="1"/>
              <a:t>working</a:t>
            </a:r>
            <a:r>
              <a:rPr lang="hu-HU" sz="1600" dirty="0"/>
              <a:t> </a:t>
            </a:r>
            <a:r>
              <a:rPr lang="hu-HU" sz="1600" dirty="0" err="1"/>
              <a:t>order</a:t>
            </a:r>
            <a:endParaRPr lang="hu-HU" sz="1600" dirty="0"/>
          </a:p>
          <a:p>
            <a:pPr marL="817562" lvl="1" indent="-342900">
              <a:buFont typeface="Arial" panose="020B0604020202020204" pitchFamily="34" charset="0"/>
              <a:buChar char="•"/>
            </a:pPr>
            <a:r>
              <a:rPr lang="hu-HU" sz="1600" dirty="0" err="1"/>
              <a:t>Further</a:t>
            </a:r>
            <a:r>
              <a:rPr lang="hu-HU" sz="1600" dirty="0"/>
              <a:t> </a:t>
            </a:r>
            <a:r>
              <a:rPr lang="hu-HU" sz="1600" dirty="0" err="1"/>
              <a:t>develop</a:t>
            </a:r>
            <a:r>
              <a:rPr lang="hu-HU" sz="1600" dirty="0"/>
              <a:t> </a:t>
            </a:r>
            <a:r>
              <a:rPr lang="hu-HU" sz="1600" dirty="0" err="1"/>
              <a:t>the</a:t>
            </a:r>
            <a:r>
              <a:rPr lang="hu-HU" sz="1600" dirty="0"/>
              <a:t> </a:t>
            </a:r>
            <a:r>
              <a:rPr lang="hu-HU" sz="1600" dirty="0" err="1"/>
              <a:t>Plant</a:t>
            </a:r>
            <a:r>
              <a:rPr lang="hu-HU" sz="1600" dirty="0"/>
              <a:t> Description (</a:t>
            </a:r>
            <a:r>
              <a:rPr lang="hu-HU" sz="1600" dirty="0" err="1"/>
              <a:t>see</a:t>
            </a:r>
            <a:r>
              <a:rPr lang="hu-HU" sz="1600" dirty="0"/>
              <a:t> </a:t>
            </a:r>
            <a:r>
              <a:rPr lang="hu-HU" sz="1600" dirty="0" err="1"/>
              <a:t>later</a:t>
            </a:r>
            <a:r>
              <a:rPr lang="hu-HU" sz="1600" dirty="0"/>
              <a:t>)</a:t>
            </a:r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472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 számának hely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39B3E-C388-DC4F-B31A-4B360DF27421}" type="slidenum">
              <a:rPr lang="sv-SE" smtClean="0"/>
              <a:pPr/>
              <a:t>9</a:t>
            </a:fld>
            <a:endParaRPr lang="sv-SE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>
          <a:xfrm>
            <a:off x="127315" y="160234"/>
            <a:ext cx="7444935" cy="520492"/>
          </a:xfrm>
        </p:spPr>
        <p:txBody>
          <a:bodyPr/>
          <a:lstStyle/>
          <a:p>
            <a:r>
              <a:rPr lang="hu-HU" dirty="0" err="1"/>
              <a:t>App</a:t>
            </a:r>
            <a:r>
              <a:rPr lang="hu-HU" dirty="0"/>
              <a:t>. System </a:t>
            </a:r>
            <a:r>
              <a:rPr lang="hu-HU" dirty="0" err="1"/>
              <a:t>security</a:t>
            </a:r>
            <a:r>
              <a:rPr lang="hu-HU" dirty="0"/>
              <a:t> </a:t>
            </a:r>
            <a:r>
              <a:rPr lang="hu-HU" dirty="0" err="1"/>
              <a:t>levels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quarter" idx="12"/>
          </p:nvPr>
        </p:nvSpPr>
        <p:spPr>
          <a:xfrm>
            <a:off x="127314" y="837639"/>
            <a:ext cx="8260984" cy="4354037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hu-HU" dirty="0"/>
              <a:t>No </a:t>
            </a:r>
            <a:r>
              <a:rPr lang="hu-HU" dirty="0" err="1"/>
              <a:t>security</a:t>
            </a:r>
            <a:endParaRPr lang="hu-HU" dirty="0"/>
          </a:p>
          <a:p>
            <a:pPr marL="457200" indent="-457200">
              <a:buFont typeface="+mj-lt"/>
              <a:buAutoNum type="arabicPeriod"/>
            </a:pPr>
            <a:r>
              <a:rPr lang="hu-HU" dirty="0" err="1"/>
              <a:t>Resource</a:t>
            </a:r>
            <a:r>
              <a:rPr lang="hu-HU" dirty="0"/>
              <a:t> </a:t>
            </a:r>
            <a:r>
              <a:rPr lang="hu-HU" dirty="0" err="1"/>
              <a:t>constrained</a:t>
            </a:r>
            <a:r>
              <a:rPr lang="hu-HU" dirty="0"/>
              <a:t> AA (~</a:t>
            </a:r>
            <a:r>
              <a:rPr lang="hu-HU" dirty="0" err="1"/>
              <a:t>ticketing</a:t>
            </a:r>
            <a:r>
              <a:rPr lang="hu-HU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hu-HU" dirty="0" err="1"/>
              <a:t>Certificates</a:t>
            </a:r>
            <a:r>
              <a:rPr lang="hu-HU" dirty="0"/>
              <a:t>, </a:t>
            </a:r>
            <a:r>
              <a:rPr lang="hu-HU" dirty="0" err="1"/>
              <a:t>without</a:t>
            </a:r>
            <a:r>
              <a:rPr lang="hu-HU" dirty="0"/>
              <a:t> </a:t>
            </a:r>
            <a:r>
              <a:rPr lang="hu-HU" dirty="0" err="1"/>
              <a:t>transactional</a:t>
            </a:r>
            <a:r>
              <a:rPr lang="hu-HU" dirty="0"/>
              <a:t> </a:t>
            </a:r>
            <a:r>
              <a:rPr lang="hu-HU" dirty="0" err="1"/>
              <a:t>authorization</a:t>
            </a:r>
            <a:endParaRPr lang="hu-HU" dirty="0"/>
          </a:p>
          <a:p>
            <a:pPr marL="457200" indent="-457200">
              <a:buFont typeface="+mj-lt"/>
              <a:buAutoNum type="arabicPeriod"/>
            </a:pPr>
            <a:r>
              <a:rPr lang="hu-HU" dirty="0" err="1"/>
              <a:t>Certificate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authorization</a:t>
            </a:r>
            <a:r>
              <a:rPr lang="hu-HU" dirty="0"/>
              <a:t> </a:t>
            </a:r>
            <a:r>
              <a:rPr lang="hu-HU" dirty="0" err="1"/>
              <a:t>tokens</a:t>
            </a:r>
            <a:endParaRPr lang="hu-HU" dirty="0"/>
          </a:p>
          <a:p>
            <a:pPr marL="457200" indent="-457200">
              <a:buFont typeface="+mj-lt"/>
              <a:buAutoNum type="arabicPeriod"/>
            </a:pPr>
            <a:r>
              <a:rPr lang="hu-HU" dirty="0" err="1"/>
              <a:t>App</a:t>
            </a:r>
            <a:r>
              <a:rPr lang="hu-HU" dirty="0"/>
              <a:t>. Systems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built</a:t>
            </a:r>
            <a:r>
              <a:rPr lang="hu-HU" dirty="0"/>
              <a:t> in </a:t>
            </a:r>
            <a:r>
              <a:rPr lang="hu-HU" dirty="0" err="1"/>
              <a:t>authorization</a:t>
            </a:r>
            <a:r>
              <a:rPr lang="hu-HU" dirty="0"/>
              <a:t> (</a:t>
            </a:r>
            <a:r>
              <a:rPr lang="hu-HU" dirty="0" err="1"/>
              <a:t>self</a:t>
            </a:r>
            <a:r>
              <a:rPr lang="hu-HU" dirty="0"/>
              <a:t> </a:t>
            </a:r>
            <a:r>
              <a:rPr lang="hu-HU" dirty="0" err="1"/>
              <a:t>admission</a:t>
            </a:r>
            <a:r>
              <a:rPr lang="hu-HU" dirty="0"/>
              <a:t> </a:t>
            </a:r>
            <a:r>
              <a:rPr lang="hu-HU" dirty="0" err="1"/>
              <a:t>control</a:t>
            </a:r>
            <a:r>
              <a:rPr lang="hu-HU" dirty="0"/>
              <a:t>)</a:t>
            </a:r>
          </a:p>
          <a:p>
            <a:pPr marL="0" indent="0"/>
            <a:endParaRPr lang="hu-HU" dirty="0"/>
          </a:p>
          <a:p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need</a:t>
            </a:r>
            <a:r>
              <a:rPr lang="hu-HU" dirty="0"/>
              <a:t> </a:t>
            </a:r>
            <a:r>
              <a:rPr lang="hu-HU" dirty="0" err="1"/>
              <a:t>handovers</a:t>
            </a:r>
            <a:r>
              <a:rPr lang="hu-HU" dirty="0"/>
              <a:t> and </a:t>
            </a:r>
            <a:r>
              <a:rPr lang="hu-HU" dirty="0" err="1"/>
              <a:t>interoperability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</a:t>
            </a:r>
            <a:r>
              <a:rPr lang="hu-HU" dirty="0" err="1"/>
              <a:t>these</a:t>
            </a:r>
            <a:r>
              <a:rPr lang="hu-HU" dirty="0"/>
              <a:t>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types</a:t>
            </a:r>
            <a:r>
              <a:rPr lang="hu-HU" dirty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497563"/>
      </p:ext>
    </p:extLst>
  </p:cSld>
  <p:clrMapOvr>
    <a:masterClrMapping/>
  </p:clrMapOvr>
</p:sld>
</file>

<file path=ppt/theme/theme1.xml><?xml version="1.0" encoding="utf-8"?>
<a:theme xmlns:a="http://schemas.openxmlformats.org/drawingml/2006/main" name="Arrowhead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Enhancement_of_AH_v0</Template>
  <TotalTime>3002</TotalTime>
  <Words>3250</Words>
  <Application>Microsoft Office PowerPoint</Application>
  <PresentationFormat>Diavetítés a képernyőre (16:10 oldalarány)</PresentationFormat>
  <Paragraphs>585</Paragraphs>
  <Slides>52</Slides>
  <Notes>6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52</vt:i4>
      </vt:variant>
    </vt:vector>
  </HeadingPairs>
  <TitlesOfParts>
    <vt:vector size="57" baseType="lpstr">
      <vt:lpstr>Arial</vt:lpstr>
      <vt:lpstr>Calibri</vt:lpstr>
      <vt:lpstr>Times New Roman</vt:lpstr>
      <vt:lpstr>Wingdings</vt:lpstr>
      <vt:lpstr>Arrowhead template</vt:lpstr>
      <vt:lpstr>Service Orchestration  in Arrowhead -- G3.2 and beyond –</vt:lpstr>
      <vt:lpstr>Agenda</vt:lpstr>
      <vt:lpstr>Orchestration in various domains - RECAP</vt:lpstr>
      <vt:lpstr>Useful concepts here and there  and their possible limits</vt:lpstr>
      <vt:lpstr>Our definition of Orchestration</vt:lpstr>
      <vt:lpstr>App. System autonomy levels</vt:lpstr>
      <vt:lpstr>App. System autonomy levels II.</vt:lpstr>
      <vt:lpstr>App. System autonomy levels III.</vt:lpstr>
      <vt:lpstr>App. System security levels</vt:lpstr>
      <vt:lpstr>Deployment environments of the Framework</vt:lpstr>
      <vt:lpstr>Therefore… (requirements engineering)</vt:lpstr>
      <vt:lpstr>G3.2 orchestration features and concepts</vt:lpstr>
      <vt:lpstr>G3.2 Core Framework</vt:lpstr>
      <vt:lpstr>The current G3.2 Orchestrator (Milestone 2)</vt:lpstr>
      <vt:lpstr>Orchestration Service</vt:lpstr>
      <vt:lpstr>Reminder of the common descriptors within G3.2</vt:lpstr>
      <vt:lpstr>Service Request Form</vt:lpstr>
      <vt:lpstr>Orchestration Response</vt:lpstr>
      <vt:lpstr>Default configuration  (boot time)</vt:lpstr>
      <vt:lpstr>Store-based Orchestration (runtime)</vt:lpstr>
      <vt:lpstr>Dynamical orchestration</vt:lpstr>
      <vt:lpstr>Flags, flags, flags…</vt:lpstr>
      <vt:lpstr>Orchestration Store</vt:lpstr>
      <vt:lpstr>Token in the local orchestration process</vt:lpstr>
      <vt:lpstr>PowerPoint-bemutató</vt:lpstr>
      <vt:lpstr>Intra-Cloud conclusions</vt:lpstr>
      <vt:lpstr>Inter-Cloud servicing architecture</vt:lpstr>
      <vt:lpstr>Inter-Cloud servicing</vt:lpstr>
      <vt:lpstr> The Gatekeeper Services</vt:lpstr>
      <vt:lpstr>Inter-Cloud orchestration process (from the inside)</vt:lpstr>
      <vt:lpstr>PowerPoint-bemutató</vt:lpstr>
      <vt:lpstr>Inter-Cloud authorization</vt:lpstr>
      <vt:lpstr>Arrowhead Inter-Cloud architectures</vt:lpstr>
      <vt:lpstr>Closed Neighborhoods</vt:lpstr>
      <vt:lpstr>Cloud-of-Clouds</vt:lpstr>
      <vt:lpstr>Data path realizations between Clouds</vt:lpstr>
      <vt:lpstr>Inter-Cloud orchestration with the token</vt:lpstr>
      <vt:lpstr>Benefits of this solution</vt:lpstr>
      <vt:lpstr>Future work</vt:lpstr>
      <vt:lpstr>Push Orchestration</vt:lpstr>
      <vt:lpstr>Engineering tools to configure LC / SoS</vt:lpstr>
      <vt:lpstr>Engineering results in new SoS configuration</vt:lpstr>
      <vt:lpstr>Shortcomings / future work</vt:lpstr>
      <vt:lpstr>Shortcomings / future work II.</vt:lpstr>
      <vt:lpstr>Requirements engineering concepts for  Productive4.0 (SKETCHES)</vt:lpstr>
      <vt:lpstr>Deployment environments of the Framework</vt:lpstr>
      <vt:lpstr>Clusterization of use cases</vt:lpstr>
      <vt:lpstr>Optimizing for various use cases</vt:lpstr>
      <vt:lpstr>Optimized versions for various use cases</vt:lpstr>
      <vt:lpstr>Questionnaire for Prod4 WP1 partners</vt:lpstr>
      <vt:lpstr>?</vt:lpstr>
      <vt:lpstr>Extending the QoS to service contracts</vt:lpstr>
    </vt:vector>
  </TitlesOfParts>
  <Company>Favör Reklambyrå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Enhancements of the Arrowhead Framework to Refine Inter-cloud Service Interactions</dc:title>
  <dc:creator>Hegedűs Csaba</dc:creator>
  <cp:lastModifiedBy>Hegedűs Csaba</cp:lastModifiedBy>
  <cp:revision>157</cp:revision>
  <dcterms:created xsi:type="dcterms:W3CDTF">2016-09-12T08:04:41Z</dcterms:created>
  <dcterms:modified xsi:type="dcterms:W3CDTF">2017-09-25T16:31:50Z</dcterms:modified>
</cp:coreProperties>
</file>

<file path=docProps/thumbnail.jpeg>
</file>